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14"/>
  </p:notesMasterIdLst>
  <p:sldIdLst>
    <p:sldId id="256" r:id="rId2"/>
    <p:sldId id="272" r:id="rId3"/>
    <p:sldId id="257" r:id="rId4"/>
    <p:sldId id="260" r:id="rId5"/>
    <p:sldId id="267" r:id="rId6"/>
    <p:sldId id="259" r:id="rId7"/>
    <p:sldId id="269" r:id="rId8"/>
    <p:sldId id="266" r:id="rId9"/>
    <p:sldId id="262" r:id="rId10"/>
    <p:sldId id="273" r:id="rId11"/>
    <p:sldId id="263" r:id="rId12"/>
    <p:sldId id="270" r:id="rId13"/>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618A09B-7DC3-0244-B554-1869D4B085E0}">
          <p14:sldIdLst>
            <p14:sldId id="256"/>
            <p14:sldId id="272"/>
            <p14:sldId id="257"/>
            <p14:sldId id="260"/>
            <p14:sldId id="267"/>
            <p14:sldId id="259"/>
            <p14:sldId id="269"/>
            <p14:sldId id="266"/>
            <p14:sldId id="262"/>
            <p14:sldId id="273"/>
            <p14:sldId id="263"/>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5"/>
  </p:normalViewPr>
  <p:slideViewPr>
    <p:cSldViewPr snapToGrid="0" snapToObjects="1">
      <p:cViewPr varScale="1">
        <p:scale>
          <a:sx n="70" d="100"/>
          <a:sy n="70"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A52663F-77DD-438C-B1E0-925A2BE150CA}" type="datetimeFigureOut">
              <a:rPr lang="nl-NL" smtClean="0"/>
              <a:t>9-3-2021</a:t>
            </a:fld>
            <a:endParaRPr lang="nl-NL" dirty="0"/>
          </a:p>
        </p:txBody>
      </p:sp>
      <p:sp>
        <p:nvSpPr>
          <p:cNvPr id="4" name="Tijdelijke aanduiding voor dia-afbeelding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FE96E4D0-CE72-40D2-8AA0-B10011096E21}" type="slidenum">
              <a:rPr lang="nl-NL" smtClean="0"/>
              <a:t>‹nr.›</a:t>
            </a:fld>
            <a:endParaRPr lang="nl-NL" dirty="0"/>
          </a:p>
        </p:txBody>
      </p:sp>
    </p:spTree>
    <p:extLst>
      <p:ext uri="{BB962C8B-B14F-4D97-AF65-F5344CB8AC3E}">
        <p14:creationId xmlns:p14="http://schemas.microsoft.com/office/powerpoint/2010/main" val="35266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96E4D0-CE72-40D2-8AA0-B10011096E21}" type="slidenum">
              <a:rPr lang="nl-NL" smtClean="0"/>
              <a:t>1</a:t>
            </a:fld>
            <a:endParaRPr lang="nl-NL" dirty="0"/>
          </a:p>
        </p:txBody>
      </p:sp>
    </p:spTree>
    <p:extLst>
      <p:ext uri="{BB962C8B-B14F-4D97-AF65-F5344CB8AC3E}">
        <p14:creationId xmlns:p14="http://schemas.microsoft.com/office/powerpoint/2010/main" val="321412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96E4D0-CE72-40D2-8AA0-B10011096E21}" type="slidenum">
              <a:rPr lang="nl-NL" smtClean="0"/>
              <a:t>3</a:t>
            </a:fld>
            <a:endParaRPr lang="nl-NL" dirty="0"/>
          </a:p>
        </p:txBody>
      </p:sp>
    </p:spTree>
    <p:extLst>
      <p:ext uri="{BB962C8B-B14F-4D97-AF65-F5344CB8AC3E}">
        <p14:creationId xmlns:p14="http://schemas.microsoft.com/office/powerpoint/2010/main" val="58838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18343F92-2711-43FD-AA7D-7AFFBE81AD79}" type="datetime1">
              <a:rPr lang="en-US" smtClean="0"/>
              <a:t>3/9/2021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79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D1918A3-9CF2-49A7-B701-38746FE4527F}" type="datetime1">
              <a:rPr lang="en-US" smtClean="0"/>
              <a:t>3/9/2021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2522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FD6EBCE-1DAD-46F7-B194-6E187726E7DB}" type="datetime1">
              <a:rPr lang="en-US" smtClean="0"/>
              <a:t>3/9/2021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7048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20F63D1-0D9C-4B38-BED3-02C7F8842B5B}" type="datetime1">
              <a:rPr lang="en-US" smtClean="0"/>
              <a:t>3/9/2021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Tree>
    <p:extLst>
      <p:ext uri="{BB962C8B-B14F-4D97-AF65-F5344CB8AC3E}">
        <p14:creationId xmlns:p14="http://schemas.microsoft.com/office/powerpoint/2010/main" val="246803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81BB8F7-F37B-464D-9554-7C23DAEFCBCF}" type="datetime1">
              <a:rPr lang="en-US" smtClean="0"/>
              <a:t>3/9/2021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37C7FA2-F3A4-4C45-81F5-44F00929B5EF}" type="datetime1">
              <a:rPr lang="en-US" smtClean="0"/>
              <a:t>3/9/2021</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59745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3336AEA-CEE8-4B59-829E-6437ADBC67F7}" type="datetime1">
              <a:rPr lang="en-US" smtClean="0"/>
              <a:t>3/9/2021</a:t>
            </a:fld>
            <a:endParaRPr lang="en-US" dirty="0"/>
          </a:p>
        </p:txBody>
      </p:sp>
      <p:sp>
        <p:nvSpPr>
          <p:cNvPr id="8" name="Footer Placeholder 7"/>
          <p:cNvSpPr>
            <a:spLocks noGrp="1"/>
          </p:cNvSpPr>
          <p:nvPr>
            <p:ph type="ftr" sz="quarter" idx="11"/>
          </p:nvPr>
        </p:nvSpPr>
        <p:spPr/>
        <p:txBody>
          <a:bodyPr/>
          <a:lstStyle/>
          <a:p>
            <a:r>
              <a:rPr lang="en-US" dirty="0" smtClean="0"/>
              <a:t>1</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72346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10FF83F-B9BB-4164-A39A-18C28EE9B70B}" type="datetime1">
              <a:rPr lang="en-US" smtClean="0"/>
              <a:t>3/9/2021</a:t>
            </a:fld>
            <a:endParaRPr lang="en-US" dirty="0"/>
          </a:p>
        </p:txBody>
      </p:sp>
      <p:sp>
        <p:nvSpPr>
          <p:cNvPr id="4" name="Footer Placeholder 3"/>
          <p:cNvSpPr>
            <a:spLocks noGrp="1"/>
          </p:cNvSpPr>
          <p:nvPr>
            <p:ph type="ftr" sz="quarter" idx="11"/>
          </p:nvPr>
        </p:nvSpPr>
        <p:spPr/>
        <p:txBody>
          <a:bodyPr/>
          <a:lstStyle/>
          <a:p>
            <a:r>
              <a:rPr lang="en-US" dirty="0" smtClean="0"/>
              <a:t>1</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90961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150BB-FF0C-4D83-A18B-9FEE4B293583}" type="datetime1">
              <a:rPr lang="en-US" smtClean="0"/>
              <a:t>3/9/2021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1</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96136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102E91-C09E-4BD4-AE0E-D200102372CB}" type="datetime1">
              <a:rPr lang="en-US" smtClean="0"/>
              <a:t>3/9/2021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smtClean="0"/>
              <a:t>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49012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687C114-E1FF-4C10-A084-7E94E5519688}" type="datetime1">
              <a:rPr lang="en-US" smtClean="0"/>
              <a:t>3/9/2021</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490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D35093-1ECF-47F7-8681-69918DB65016}" type="datetime1">
              <a:rPr lang="en-US" smtClean="0"/>
              <a:t>3/9/2021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1</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07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0051" y="758952"/>
            <a:ext cx="10058400" cy="3566160"/>
          </a:xfrm>
        </p:spPr>
        <p:txBody>
          <a:bodyPr/>
          <a:lstStyle/>
          <a:p>
            <a:r>
              <a:rPr lang="nl-NL" sz="7200" b="1" dirty="0" smtClean="0">
                <a:solidFill>
                  <a:srgbClr val="0070C0"/>
                </a:solidFill>
              </a:rPr>
              <a:t>Jaarverslag 2020</a:t>
            </a:r>
            <a:endParaRPr lang="nl-NL" sz="7200" b="1" dirty="0">
              <a:solidFill>
                <a:srgbClr val="0070C0"/>
              </a:solidFill>
            </a:endParaRPr>
          </a:p>
        </p:txBody>
      </p:sp>
      <p:sp>
        <p:nvSpPr>
          <p:cNvPr id="3" name="Ondertitel 2"/>
          <p:cNvSpPr>
            <a:spLocks noGrp="1"/>
          </p:cNvSpPr>
          <p:nvPr>
            <p:ph type="subTitle" idx="1"/>
          </p:nvPr>
        </p:nvSpPr>
        <p:spPr/>
        <p:txBody>
          <a:bodyPr/>
          <a:lstStyle/>
          <a:p>
            <a:r>
              <a:rPr lang="nl-NL" dirty="0" smtClean="0"/>
              <a:t>commissie Kunst &amp; Omgeving</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166" y="317461"/>
            <a:ext cx="2905125" cy="752475"/>
          </a:xfrm>
          <a:prstGeom prst="rect">
            <a:avLst/>
          </a:prstGeom>
        </p:spPr>
      </p:pic>
      <p:sp>
        <p:nvSpPr>
          <p:cNvPr id="4" name="Tijdelijke aanduiding voor dianummer 3"/>
          <p:cNvSpPr>
            <a:spLocks noGrp="1"/>
          </p:cNvSpPr>
          <p:nvPr>
            <p:ph type="sldNum" sz="quarter" idx="12"/>
          </p:nvPr>
        </p:nvSpPr>
        <p:spPr/>
        <p:txBody>
          <a:bodyPr/>
          <a:lstStyle/>
          <a:p>
            <a:fld id="{4FAB73BC-B049-4115-A692-8D63A059BFB8}" type="slidenum">
              <a:rPr lang="en-US" smtClean="0"/>
              <a:t>1</a:t>
            </a:fld>
            <a:endParaRPr lang="en-US" dirty="0"/>
          </a:p>
        </p:txBody>
      </p:sp>
      <p:pic>
        <p:nvPicPr>
          <p:cNvPr id="8" name="009F1E08-CC9C-4F44-BD05-4C0C216D24AA"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143" y="1303341"/>
            <a:ext cx="2759791" cy="291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124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Herdenking verzetsheld </a:t>
            </a:r>
            <a:r>
              <a:rPr lang="nl-NL" b="1" dirty="0" err="1">
                <a:solidFill>
                  <a:srgbClr val="0070C0"/>
                </a:solidFill>
              </a:rPr>
              <a:t>O</a:t>
            </a:r>
            <a:r>
              <a:rPr lang="nl-NL" b="1" dirty="0" err="1" smtClean="0">
                <a:solidFill>
                  <a:srgbClr val="0070C0"/>
                </a:solidFill>
              </a:rPr>
              <a:t>dile</a:t>
            </a:r>
            <a:r>
              <a:rPr lang="nl-NL" b="1" dirty="0" smtClean="0">
                <a:solidFill>
                  <a:srgbClr val="0070C0"/>
                </a:solidFill>
              </a:rPr>
              <a:t> </a:t>
            </a:r>
            <a:r>
              <a:rPr lang="nl-NL" b="1" dirty="0" err="1" smtClean="0">
                <a:solidFill>
                  <a:srgbClr val="0070C0"/>
                </a:solidFill>
              </a:rPr>
              <a:t>Moereels</a:t>
            </a:r>
            <a:endParaRPr lang="nl-NL" b="1" dirty="0">
              <a:solidFill>
                <a:srgbClr val="0070C0"/>
              </a:solidFill>
            </a:endParaRPr>
          </a:p>
        </p:txBody>
      </p:sp>
      <p:pic>
        <p:nvPicPr>
          <p:cNvPr id="5" name="Tijdelijke aanduiding voor inhou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48160" y="1845735"/>
            <a:ext cx="4022725" cy="4022725"/>
          </a:xfrm>
        </p:spPr>
      </p:pic>
      <p:sp>
        <p:nvSpPr>
          <p:cNvPr id="7" name="Tijdelijke aanduiding voor inhoud 6"/>
          <p:cNvSpPr>
            <a:spLocks noGrp="1"/>
          </p:cNvSpPr>
          <p:nvPr>
            <p:ph sz="half" idx="2"/>
          </p:nvPr>
        </p:nvSpPr>
        <p:spPr>
          <a:xfrm>
            <a:off x="7855027" y="1845735"/>
            <a:ext cx="3300651" cy="4023360"/>
          </a:xfrm>
        </p:spPr>
        <p:txBody>
          <a:bodyPr>
            <a:normAutofit/>
          </a:bodyPr>
          <a:lstStyle/>
          <a:p>
            <a:r>
              <a:rPr lang="nl-NL" sz="1200" dirty="0"/>
              <a:t>In de binnentuin van het Dijklander Ziekenhuis in Hoorn is </a:t>
            </a:r>
            <a:r>
              <a:rPr lang="nl-NL" sz="1200" dirty="0" smtClean="0"/>
              <a:t>begin september een </a:t>
            </a:r>
            <a:r>
              <a:rPr lang="nl-NL" sz="1200" dirty="0"/>
              <a:t>kunstwerk onthuld ter nagedachtenis aan verzetsheld </a:t>
            </a:r>
            <a:r>
              <a:rPr lang="nl-NL" sz="1200" dirty="0" err="1"/>
              <a:t>Odile</a:t>
            </a:r>
            <a:r>
              <a:rPr lang="nl-NL" sz="1200" dirty="0"/>
              <a:t> </a:t>
            </a:r>
            <a:r>
              <a:rPr lang="nl-NL" sz="1200" dirty="0" err="1"/>
              <a:t>Moereels</a:t>
            </a:r>
            <a:r>
              <a:rPr lang="nl-NL" sz="1200" dirty="0"/>
              <a:t>. Als directrice van het Stadziekenhuis speelde zij in de Tweede Wereldoorlog een grote rol in het verbergen van onderduikers. Het kunstwerk is onthuld in het kader van Hoorn 75 jaar bevrijding en is gemaakt door de Hoornse kunstenaar </a:t>
            </a:r>
            <a:r>
              <a:rPr lang="nl-NL" sz="1200" dirty="0" err="1"/>
              <a:t>JChristiaan</a:t>
            </a:r>
            <a:r>
              <a:rPr lang="nl-NL" sz="1200" dirty="0"/>
              <a:t> Heydenrijk.</a:t>
            </a:r>
          </a:p>
          <a:p>
            <a:r>
              <a:rPr lang="nl-NL" sz="1200" dirty="0"/>
              <a:t> </a:t>
            </a:r>
            <a:r>
              <a:rPr lang="nl-NL" sz="1200" dirty="0" smtClean="0"/>
              <a:t>Het </a:t>
            </a:r>
            <a:r>
              <a:rPr lang="nl-NL" sz="1200" dirty="0"/>
              <a:t>Comité 40-45 Hoorn vond dat </a:t>
            </a:r>
            <a:r>
              <a:rPr lang="nl-NL" sz="1200" dirty="0" err="1"/>
              <a:t>Odile</a:t>
            </a:r>
            <a:r>
              <a:rPr lang="nl-NL" sz="1200" dirty="0"/>
              <a:t> </a:t>
            </a:r>
            <a:r>
              <a:rPr lang="nl-NL" sz="1200" dirty="0" err="1"/>
              <a:t>Moereels</a:t>
            </a:r>
            <a:r>
              <a:rPr lang="nl-NL" sz="1200" dirty="0"/>
              <a:t> een bijzonder eerbetoon verdiende. </a:t>
            </a:r>
            <a:r>
              <a:rPr lang="nl-NL" sz="1200" dirty="0" smtClean="0"/>
              <a:t>Het </a:t>
            </a:r>
            <a:r>
              <a:rPr lang="nl-NL" sz="1200" dirty="0"/>
              <a:t>Stadsziekenhuis diende als onderduikadres. In sommige ziekenkamers, in de vrijstaande barakken in de tuin van het ziekenhuis, lagen als dat nodig was de ‘zeer besmettelijke zieken’, waar de Duitsers als </a:t>
            </a:r>
            <a:r>
              <a:rPr lang="nl-NL" sz="1200" dirty="0" smtClean="0"/>
              <a:t>de dood </a:t>
            </a:r>
            <a:r>
              <a:rPr lang="nl-NL" sz="1200" dirty="0"/>
              <a:t>voor </a:t>
            </a:r>
            <a:r>
              <a:rPr lang="nl-NL" sz="1200" dirty="0" smtClean="0"/>
              <a:t>waren. Dit </a:t>
            </a:r>
            <a:r>
              <a:rPr lang="nl-NL" sz="1200" dirty="0"/>
              <a:t>was te danken aan </a:t>
            </a:r>
            <a:r>
              <a:rPr lang="nl-NL" sz="1200" dirty="0" err="1"/>
              <a:t>Odile</a:t>
            </a:r>
            <a:r>
              <a:rPr lang="nl-NL" sz="1200" dirty="0"/>
              <a:t> </a:t>
            </a:r>
            <a:r>
              <a:rPr lang="nl-NL" sz="1200" dirty="0" err="1"/>
              <a:t>Moereels</a:t>
            </a:r>
            <a:r>
              <a:rPr lang="nl-NL" sz="1200" dirty="0"/>
              <a:t>. </a:t>
            </a:r>
            <a:endParaRPr lang="nl-NL" sz="1200" dirty="0" smtClean="0"/>
          </a:p>
          <a:p>
            <a:r>
              <a:rPr lang="nl-NL" sz="1200" dirty="0" smtClean="0"/>
              <a:t>Zij </a:t>
            </a:r>
            <a:r>
              <a:rPr lang="nl-NL" sz="1200" dirty="0"/>
              <a:t>werd </a:t>
            </a:r>
            <a:r>
              <a:rPr lang="nl-NL" sz="1200" dirty="0" smtClean="0"/>
              <a:t>al </a:t>
            </a:r>
            <a:r>
              <a:rPr lang="nl-NL" sz="1200" dirty="0"/>
              <a:t>in 1921 aangesteld als directrice van </a:t>
            </a:r>
            <a:r>
              <a:rPr lang="nl-NL" sz="1200" dirty="0" smtClean="0"/>
              <a:t>het ziekenhuis  </a:t>
            </a:r>
            <a:r>
              <a:rPr lang="nl-NL" sz="1200" dirty="0"/>
              <a:t>Ze had een open oog en hart voor alles wat nodig is om een ziekenhuis goed te leiden. Een sterke persoonlijkheid.”</a:t>
            </a:r>
          </a:p>
          <a:p>
            <a:endParaRPr lang="nl-NL" sz="1200" dirty="0"/>
          </a:p>
        </p:txBody>
      </p:sp>
      <p:sp>
        <p:nvSpPr>
          <p:cNvPr id="4" name="Tijdelijke aanduiding voor dianummer 3"/>
          <p:cNvSpPr>
            <a:spLocks noGrp="1"/>
          </p:cNvSpPr>
          <p:nvPr>
            <p:ph type="sldNum" sz="quarter" idx="12"/>
          </p:nvPr>
        </p:nvSpPr>
        <p:spPr/>
        <p:txBody>
          <a:bodyPr/>
          <a:lstStyle/>
          <a:p>
            <a:fld id="{6113E31D-E2AB-40D1-8B51-AFA5AFEF393A}" type="slidenum">
              <a:rPr lang="en-US" smtClean="0"/>
              <a:t>10</a:t>
            </a:fld>
            <a:endParaRPr lang="en-US" dirty="0"/>
          </a:p>
        </p:txBody>
      </p:sp>
      <p:sp>
        <p:nvSpPr>
          <p:cNvPr id="6" name="Rechthoek 5"/>
          <p:cNvSpPr/>
          <p:nvPr/>
        </p:nvSpPr>
        <p:spPr>
          <a:xfrm>
            <a:off x="1097280" y="2136339"/>
            <a:ext cx="1855240" cy="1754326"/>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dirty="0"/>
              <a:t>Samenstelling commissie</a:t>
            </a:r>
          </a:p>
          <a:p>
            <a:r>
              <a:rPr lang="nl-NL" sz="1200" dirty="0"/>
              <a:t>Samenwerkingsverbanden</a:t>
            </a:r>
          </a:p>
          <a:p>
            <a:r>
              <a:rPr lang="nl-NL" sz="1200" dirty="0" smtClean="0"/>
              <a:t>Exposities</a:t>
            </a:r>
          </a:p>
          <a:p>
            <a:r>
              <a:rPr lang="nl-NL" sz="1200" b="1" dirty="0" err="1" smtClean="0">
                <a:solidFill>
                  <a:srgbClr val="0070C0"/>
                </a:solidFill>
              </a:rPr>
              <a:t>Odile</a:t>
            </a:r>
            <a:r>
              <a:rPr lang="nl-NL" sz="1200" b="1" dirty="0" smtClean="0">
                <a:solidFill>
                  <a:srgbClr val="0070C0"/>
                </a:solidFill>
              </a:rPr>
              <a:t> </a:t>
            </a:r>
            <a:r>
              <a:rPr lang="nl-NL" sz="1200" b="1" dirty="0" err="1" smtClean="0">
                <a:solidFill>
                  <a:srgbClr val="0070C0"/>
                </a:solidFill>
              </a:rPr>
              <a:t>Moereels</a:t>
            </a:r>
            <a:r>
              <a:rPr lang="nl-NL" sz="1200" dirty="0"/>
              <a:t/>
            </a:r>
            <a:br>
              <a:rPr lang="nl-NL" sz="1200" dirty="0"/>
            </a:br>
            <a:r>
              <a:rPr lang="nl-NL" sz="1200" dirty="0"/>
              <a:t>Terugkijken en vooruitblik</a:t>
            </a:r>
          </a:p>
          <a:p>
            <a:r>
              <a:rPr lang="nl-NL" sz="1200" dirty="0"/>
              <a:t>Feiten en cijfers</a:t>
            </a:r>
          </a:p>
        </p:txBody>
      </p:sp>
    </p:spTree>
    <p:extLst>
      <p:ext uri="{BB962C8B-B14F-4D97-AF65-F5344CB8AC3E}">
        <p14:creationId xmlns:p14="http://schemas.microsoft.com/office/powerpoint/2010/main" val="165363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Terugkijken en vooruitblik 2020-2021</a:t>
            </a:r>
            <a:endParaRPr lang="nl-NL" b="1" dirty="0">
              <a:solidFill>
                <a:srgbClr val="0070C0"/>
              </a:solidFill>
            </a:endParaRPr>
          </a:p>
        </p:txBody>
      </p:sp>
      <p:sp>
        <p:nvSpPr>
          <p:cNvPr id="3" name="Tijdelijke aanduiding voor inhoud 2"/>
          <p:cNvSpPr>
            <a:spLocks noGrp="1"/>
          </p:cNvSpPr>
          <p:nvPr>
            <p:ph idx="1"/>
          </p:nvPr>
        </p:nvSpPr>
        <p:spPr>
          <a:xfrm>
            <a:off x="3291841" y="1845734"/>
            <a:ext cx="8004516" cy="4023360"/>
          </a:xfrm>
        </p:spPr>
        <p:txBody>
          <a:bodyPr>
            <a:normAutofit fontScale="92500"/>
          </a:bodyPr>
          <a:lstStyle/>
          <a:p>
            <a:r>
              <a:rPr lang="nl-NL" sz="1200" dirty="0" smtClean="0">
                <a:solidFill>
                  <a:srgbClr val="58585A"/>
                </a:solidFill>
              </a:rPr>
              <a:t>Het thema voor de dichterskring Waterland was in 2020 “De hand reiken” een mooi thema gezien de eerste integraties van afdelingen in het Dijklander Ziekenhuis. Het nieuwe thema voor 2021 is </a:t>
            </a:r>
            <a:r>
              <a:rPr lang="nl-NL" sz="1200" dirty="0" err="1" smtClean="0">
                <a:solidFill>
                  <a:srgbClr val="58585A"/>
                </a:solidFill>
              </a:rPr>
              <a:t>Covid</a:t>
            </a:r>
            <a:r>
              <a:rPr lang="nl-NL" sz="1200" dirty="0" smtClean="0">
                <a:solidFill>
                  <a:srgbClr val="58585A"/>
                </a:solidFill>
              </a:rPr>
              <a:t> 19, een zeer actueel thema, ook voor 2021 zal Corona nog veel impact hebben bij medewerkers en bezoekers.</a:t>
            </a:r>
          </a:p>
          <a:p>
            <a:r>
              <a:rPr lang="nl-NL" sz="1200" dirty="0" smtClean="0">
                <a:solidFill>
                  <a:srgbClr val="58585A"/>
                </a:solidFill>
              </a:rPr>
              <a:t>Het afgelopen jaar is </a:t>
            </a:r>
            <a:r>
              <a:rPr lang="nl-NL" sz="1200" dirty="0" smtClean="0">
                <a:solidFill>
                  <a:srgbClr val="58585A"/>
                </a:solidFill>
              </a:rPr>
              <a:t>aan de voorzijde van </a:t>
            </a:r>
            <a:r>
              <a:rPr lang="nl-NL" sz="1200" dirty="0" smtClean="0">
                <a:solidFill>
                  <a:srgbClr val="58585A"/>
                </a:solidFill>
              </a:rPr>
              <a:t>de locatie Purmerend </a:t>
            </a:r>
            <a:r>
              <a:rPr lang="nl-NL" sz="1200" dirty="0" smtClean="0">
                <a:solidFill>
                  <a:srgbClr val="58585A"/>
                </a:solidFill>
              </a:rPr>
              <a:t>het buitenterrein </a:t>
            </a:r>
            <a:r>
              <a:rPr lang="nl-NL" sz="1200" dirty="0" smtClean="0">
                <a:solidFill>
                  <a:srgbClr val="58585A"/>
                </a:solidFill>
              </a:rPr>
              <a:t>heringedeeld </a:t>
            </a:r>
            <a:r>
              <a:rPr lang="nl-NL" sz="1200" dirty="0" smtClean="0">
                <a:solidFill>
                  <a:srgbClr val="58585A"/>
                </a:solidFill>
              </a:rPr>
              <a:t>en verbeterd. Het kunstwerk van Marijke de Goey “Kubisch Woud” is gedeeltelijk, tijdelijk verwijderd. In 2021 wordt dit kunstwerk op gepaste wijze en in overleg met de kunstenaar weer terug geplaatst.</a:t>
            </a:r>
          </a:p>
          <a:p>
            <a:r>
              <a:rPr lang="nl-NL" sz="1200" dirty="0" smtClean="0">
                <a:solidFill>
                  <a:srgbClr val="58585A"/>
                </a:solidFill>
              </a:rPr>
              <a:t>Het is de commissie niet gelukt om de catalogus van de kunstwerken van locatie Hoorn af te maken. De verwachting is, dat dit in 2021 wel gaat lukken.</a:t>
            </a:r>
            <a:endParaRPr lang="nl-NL" sz="1200" dirty="0">
              <a:solidFill>
                <a:srgbClr val="58585A"/>
              </a:solidFill>
            </a:endParaRPr>
          </a:p>
          <a:p>
            <a:r>
              <a:rPr lang="nl-NL" sz="1200" dirty="0" smtClean="0">
                <a:solidFill>
                  <a:srgbClr val="58585A"/>
                </a:solidFill>
              </a:rPr>
              <a:t>Het is niet gelukt om exposities in te </a:t>
            </a:r>
            <a:r>
              <a:rPr lang="nl-NL" sz="1200" dirty="0">
                <a:solidFill>
                  <a:srgbClr val="58585A"/>
                </a:solidFill>
              </a:rPr>
              <a:t>richten met het Comité 40-45 in Hoorn en Historisch Purmerend </a:t>
            </a:r>
            <a:r>
              <a:rPr lang="nl-NL" sz="1200" dirty="0" smtClean="0">
                <a:solidFill>
                  <a:srgbClr val="58585A"/>
                </a:solidFill>
              </a:rPr>
              <a:t>op beide locaties. Wel is er een film gemaakt van de foto’s die beide verenigingen hebben aangeleverd. Deze zijn geplaatst op de beeldschermen op beide locaties rondom 5 mei. In september kon nog net op tijd vlak voor de 2</a:t>
            </a:r>
            <a:r>
              <a:rPr lang="nl-NL" sz="1200" baseline="30000" dirty="0" smtClean="0">
                <a:solidFill>
                  <a:srgbClr val="58585A"/>
                </a:solidFill>
              </a:rPr>
              <a:t>de</a:t>
            </a:r>
            <a:r>
              <a:rPr lang="nl-NL" sz="1200" dirty="0" smtClean="0">
                <a:solidFill>
                  <a:srgbClr val="58585A"/>
                </a:solidFill>
              </a:rPr>
              <a:t> Lock Down, de onthulling van het kunstwerk ter nagedachtenis van </a:t>
            </a:r>
            <a:r>
              <a:rPr lang="nl-NL" sz="1200" dirty="0" err="1" smtClean="0">
                <a:solidFill>
                  <a:srgbClr val="58585A"/>
                </a:solidFill>
              </a:rPr>
              <a:t>Odile</a:t>
            </a:r>
            <a:r>
              <a:rPr lang="nl-NL" sz="1200" dirty="0" smtClean="0">
                <a:solidFill>
                  <a:srgbClr val="58585A"/>
                </a:solidFill>
              </a:rPr>
              <a:t> Moreels onthult worden in bijzijn van de familie </a:t>
            </a:r>
            <a:r>
              <a:rPr lang="nl-NL" sz="1200" dirty="0" err="1" smtClean="0">
                <a:solidFill>
                  <a:srgbClr val="58585A"/>
                </a:solidFill>
              </a:rPr>
              <a:t>Moereels</a:t>
            </a:r>
            <a:r>
              <a:rPr lang="nl-NL" sz="1200" dirty="0" smtClean="0">
                <a:solidFill>
                  <a:srgbClr val="58585A"/>
                </a:solidFill>
              </a:rPr>
              <a:t> en de burgemeester van Hoorn. Ook dit was een samenwerking met het comité 40-45.</a:t>
            </a:r>
          </a:p>
          <a:p>
            <a:r>
              <a:rPr lang="nl-NL" sz="1200" dirty="0" smtClean="0">
                <a:solidFill>
                  <a:srgbClr val="58585A"/>
                </a:solidFill>
              </a:rPr>
              <a:t>Daarin tegen kon de “Kunst van de maand” op de beeldschermen wel doorgaan. </a:t>
            </a:r>
          </a:p>
          <a:p>
            <a:r>
              <a:rPr lang="nl-NL" sz="1200" dirty="0" smtClean="0">
                <a:solidFill>
                  <a:srgbClr val="58585A"/>
                </a:solidFill>
              </a:rPr>
              <a:t>Twee </a:t>
            </a:r>
            <a:r>
              <a:rPr lang="nl-NL" sz="1200" dirty="0" smtClean="0">
                <a:solidFill>
                  <a:srgbClr val="58585A"/>
                </a:solidFill>
              </a:rPr>
              <a:t>fysiotherapeuten hebben het initiatief genomen om </a:t>
            </a:r>
            <a:r>
              <a:rPr lang="nl-NL" sz="1200" dirty="0" err="1" smtClean="0">
                <a:solidFill>
                  <a:srgbClr val="58585A"/>
                </a:solidFill>
              </a:rPr>
              <a:t>patiëntente</a:t>
            </a:r>
            <a:r>
              <a:rPr lang="nl-NL" sz="1200" dirty="0" smtClean="0">
                <a:solidFill>
                  <a:srgbClr val="58585A"/>
                </a:solidFill>
              </a:rPr>
              <a:t> stimuleren meer te bewegen tijdens een ziekenhuisopname. </a:t>
            </a:r>
            <a:r>
              <a:rPr lang="nl-NL" sz="1200" dirty="0" smtClean="0">
                <a:solidFill>
                  <a:srgbClr val="58585A"/>
                </a:solidFill>
              </a:rPr>
              <a:t>Zij vroegen de ondersteuning van de commissie Kunst &amp; Omgeving daarbij. Op dit moment is een kleine expositie te zien van foto’s van Ferry van Wijk medewerker DLZ. In 2021 wordt de kunstroute uitgebreid door de hele locatie Purmerend en daarna op locatie Hoorn.</a:t>
            </a:r>
          </a:p>
          <a:p>
            <a:r>
              <a:rPr lang="nl-NL" sz="1200" dirty="0" smtClean="0">
                <a:solidFill>
                  <a:srgbClr val="58585A"/>
                </a:solidFill>
              </a:rPr>
              <a:t>Voor 2021 staat er een voorzitterswisseling op het programma. Na 16 jaar gaat Netty Salentijn met pensioen en geeft het stokje over aan Fem </a:t>
            </a:r>
            <a:r>
              <a:rPr lang="nl-NL" sz="1200" dirty="0" err="1" smtClean="0">
                <a:solidFill>
                  <a:srgbClr val="58585A"/>
                </a:solidFill>
              </a:rPr>
              <a:t>Pluijmers</a:t>
            </a:r>
            <a:r>
              <a:rPr lang="nl-NL" sz="1200" dirty="0" smtClean="0">
                <a:solidFill>
                  <a:srgbClr val="58585A"/>
                </a:solidFill>
              </a:rPr>
              <a:t>.</a:t>
            </a:r>
          </a:p>
          <a:p>
            <a:endParaRPr lang="nl-NL" sz="1200" dirty="0">
              <a:solidFill>
                <a:srgbClr val="58585A"/>
              </a:solidFill>
            </a:endParaRPr>
          </a:p>
          <a:p>
            <a:endParaRPr lang="nl-NL" sz="1200" dirty="0" smtClean="0">
              <a:solidFill>
                <a:schemeClr val="tx1"/>
              </a:solidFill>
            </a:endParaRPr>
          </a:p>
          <a:p>
            <a:endParaRPr lang="nl-NL" sz="1200" dirty="0">
              <a:solidFill>
                <a:schemeClr val="tx1"/>
              </a:solidFill>
            </a:endParaRPr>
          </a:p>
          <a:p>
            <a:endParaRPr lang="nl-NL" sz="1200" dirty="0" smtClean="0">
              <a:solidFill>
                <a:schemeClr val="tx1"/>
              </a:solidFill>
            </a:endParaRPr>
          </a:p>
          <a:p>
            <a:endParaRPr lang="nl-NL" sz="1200" dirty="0">
              <a:solidFill>
                <a:schemeClr val="tx1"/>
              </a:solidFill>
            </a:endParaRPr>
          </a:p>
        </p:txBody>
      </p:sp>
      <p:sp>
        <p:nvSpPr>
          <p:cNvPr id="4" name="Rechthoek 3"/>
          <p:cNvSpPr/>
          <p:nvPr/>
        </p:nvSpPr>
        <p:spPr>
          <a:xfrm>
            <a:off x="1087902" y="1845734"/>
            <a:ext cx="1960098" cy="2123658"/>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dirty="0"/>
              <a:t>Samenstelling commissie</a:t>
            </a:r>
          </a:p>
          <a:p>
            <a:r>
              <a:rPr lang="nl-NL" sz="1200" dirty="0"/>
              <a:t>Samenwerkingsverbanden</a:t>
            </a:r>
          </a:p>
          <a:p>
            <a:r>
              <a:rPr lang="nl-NL" sz="1200" dirty="0"/>
              <a:t>Exposities</a:t>
            </a:r>
          </a:p>
          <a:p>
            <a:r>
              <a:rPr lang="nl-NL" sz="1200" dirty="0" smtClean="0"/>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b="1" dirty="0">
                <a:solidFill>
                  <a:srgbClr val="0070C0"/>
                </a:solidFill>
              </a:rPr>
              <a:t>Terugkijken en vooruitblik</a:t>
            </a:r>
          </a:p>
          <a:p>
            <a:r>
              <a:rPr lang="nl-NL" sz="1200" dirty="0"/>
              <a:t>Feiten en cijfers</a:t>
            </a:r>
          </a:p>
          <a:p>
            <a:endParaRPr lang="nl-NL" sz="1200" b="1" dirty="0">
              <a:solidFill>
                <a:srgbClr val="00B0F0"/>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04" y="252206"/>
            <a:ext cx="2905125" cy="752475"/>
          </a:xfrm>
          <a:prstGeom prst="rect">
            <a:avLst/>
          </a:prstGeom>
        </p:spPr>
      </p:pic>
      <p:sp>
        <p:nvSpPr>
          <p:cNvPr id="7" name="Tijdelijke aanduiding voor dianummer 6"/>
          <p:cNvSpPr>
            <a:spLocks noGrp="1"/>
          </p:cNvSpPr>
          <p:nvPr>
            <p:ph type="sldNum" sz="quarter" idx="12"/>
          </p:nvPr>
        </p:nvSpPr>
        <p:spPr/>
        <p:txBody>
          <a:bodyPr/>
          <a:lstStyle/>
          <a:p>
            <a:fld id="{6113E31D-E2AB-40D1-8B51-AFA5AFEF393A}" type="slidenum">
              <a:rPr lang="en-US" smtClean="0"/>
              <a:t>11</a:t>
            </a:fld>
            <a:endParaRPr lang="en-US"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90" y="4627084"/>
            <a:ext cx="2088064" cy="1566048"/>
          </a:xfrm>
          <a:prstGeom prst="rect">
            <a:avLst/>
          </a:prstGeom>
        </p:spPr>
      </p:pic>
    </p:spTree>
    <p:extLst>
      <p:ext uri="{BB962C8B-B14F-4D97-AF65-F5344CB8AC3E}">
        <p14:creationId xmlns:p14="http://schemas.microsoft.com/office/powerpoint/2010/main" val="306719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b="1" dirty="0" smtClean="0">
                <a:solidFill>
                  <a:srgbClr val="0070C0"/>
                </a:solidFill>
              </a:rPr>
              <a:t>Feiten en Cijfers  2020</a:t>
            </a:r>
            <a:endParaRPr lang="nl-NL" b="1" dirty="0">
              <a:solidFill>
                <a:srgbClr val="0070C0"/>
              </a:solidFill>
            </a:endParaRPr>
          </a:p>
        </p:txBody>
      </p:sp>
      <p:sp>
        <p:nvSpPr>
          <p:cNvPr id="6" name="Tijdelijke aanduiding voor inhoud 5"/>
          <p:cNvSpPr>
            <a:spLocks noGrp="1"/>
          </p:cNvSpPr>
          <p:nvPr>
            <p:ph sz="half" idx="1"/>
          </p:nvPr>
        </p:nvSpPr>
        <p:spPr>
          <a:xfrm>
            <a:off x="3396499" y="1905543"/>
            <a:ext cx="3324889" cy="4023360"/>
          </a:xfrm>
        </p:spPr>
        <p:txBody>
          <a:bodyPr>
            <a:normAutofit/>
          </a:bodyPr>
          <a:lstStyle/>
          <a:p>
            <a:r>
              <a:rPr lang="nl-NL" sz="2400" dirty="0" smtClean="0">
                <a:solidFill>
                  <a:srgbClr val="0070C0"/>
                </a:solidFill>
              </a:rPr>
              <a:t>2020</a:t>
            </a:r>
          </a:p>
          <a:p>
            <a:r>
              <a:rPr lang="nl-NL" sz="1400" dirty="0" smtClean="0">
                <a:solidFill>
                  <a:srgbClr val="0070C0"/>
                </a:solidFill>
              </a:rPr>
              <a:t>3 Bijeenkomsten </a:t>
            </a:r>
          </a:p>
          <a:p>
            <a:r>
              <a:rPr lang="nl-NL" sz="1400" dirty="0" smtClean="0">
                <a:solidFill>
                  <a:srgbClr val="0070C0"/>
                </a:solidFill>
              </a:rPr>
              <a:t>10 Commissieleden</a:t>
            </a:r>
          </a:p>
          <a:p>
            <a:r>
              <a:rPr lang="nl-NL" sz="1400" dirty="0" smtClean="0">
                <a:solidFill>
                  <a:srgbClr val="0070C0"/>
                </a:solidFill>
              </a:rPr>
              <a:t>4 Exposities H </a:t>
            </a:r>
          </a:p>
          <a:p>
            <a:r>
              <a:rPr lang="nl-NL" sz="1400" dirty="0">
                <a:solidFill>
                  <a:srgbClr val="0070C0"/>
                </a:solidFill>
              </a:rPr>
              <a:t>2</a:t>
            </a:r>
            <a:r>
              <a:rPr lang="nl-NL" sz="1400" dirty="0" smtClean="0">
                <a:solidFill>
                  <a:srgbClr val="0070C0"/>
                </a:solidFill>
              </a:rPr>
              <a:t> Expositie P</a:t>
            </a:r>
          </a:p>
          <a:p>
            <a:r>
              <a:rPr lang="nl-NL" sz="1400" dirty="0" smtClean="0">
                <a:solidFill>
                  <a:srgbClr val="0070C0"/>
                </a:solidFill>
              </a:rPr>
              <a:t>3 Gedichten</a:t>
            </a:r>
          </a:p>
          <a:p>
            <a:endParaRPr lang="nl-NL" sz="1400" dirty="0" smtClean="0">
              <a:solidFill>
                <a:srgbClr val="0070C0"/>
              </a:solidFill>
            </a:endParaRPr>
          </a:p>
          <a:p>
            <a:endParaRPr lang="nl-NL" sz="2400" dirty="0"/>
          </a:p>
        </p:txBody>
      </p:sp>
      <p:sp>
        <p:nvSpPr>
          <p:cNvPr id="7" name="Tijdelijke aanduiding voor inhoud 6"/>
          <p:cNvSpPr>
            <a:spLocks noGrp="1"/>
          </p:cNvSpPr>
          <p:nvPr>
            <p:ph sz="half" idx="2"/>
          </p:nvPr>
        </p:nvSpPr>
        <p:spPr/>
        <p:txBody>
          <a:bodyPr>
            <a:normAutofit/>
          </a:bodyPr>
          <a:lstStyle/>
          <a:p>
            <a:endParaRPr lang="nl-NL" sz="1400" dirty="0" smtClean="0">
              <a:solidFill>
                <a:srgbClr val="0070C0"/>
              </a:solidFill>
            </a:endParaRPr>
          </a:p>
          <a:p>
            <a:endParaRPr lang="nl-NL" sz="2400" dirty="0">
              <a:solidFill>
                <a:srgbClr val="0070C0"/>
              </a:solidFill>
            </a:endParaRPr>
          </a:p>
        </p:txBody>
      </p:sp>
      <p:sp>
        <p:nvSpPr>
          <p:cNvPr id="2" name="Tijdelijke aanduiding voor dianummer 1"/>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494" y="1743371"/>
            <a:ext cx="4421069" cy="4421069"/>
          </a:xfrm>
          <a:prstGeom prst="rect">
            <a:avLst/>
          </a:prstGeom>
        </p:spPr>
      </p:pic>
      <p:sp>
        <p:nvSpPr>
          <p:cNvPr id="4" name="Rechthoek 3"/>
          <p:cNvSpPr/>
          <p:nvPr/>
        </p:nvSpPr>
        <p:spPr>
          <a:xfrm>
            <a:off x="1211856" y="1859340"/>
            <a:ext cx="1773716" cy="2585323"/>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dirty="0"/>
              <a:t>Samenstelling commissie</a:t>
            </a:r>
          </a:p>
          <a:p>
            <a:r>
              <a:rPr lang="nl-NL" sz="1200" dirty="0"/>
              <a:t>Samenwerkingsverbanden</a:t>
            </a:r>
          </a:p>
          <a:p>
            <a:r>
              <a:rPr lang="nl-NL" sz="1200" dirty="0"/>
              <a:t>Exposities</a:t>
            </a:r>
          </a:p>
          <a:p>
            <a:r>
              <a:rPr lang="nl-NL" sz="1200" dirty="0"/>
              <a:t>75 jaar bevrijding</a:t>
            </a:r>
          </a:p>
          <a:p>
            <a:r>
              <a:rPr lang="nl-NL" sz="1200" dirty="0" err="1"/>
              <a:t>Odile</a:t>
            </a:r>
            <a:r>
              <a:rPr lang="nl-NL" sz="1200" dirty="0"/>
              <a:t> </a:t>
            </a:r>
            <a:r>
              <a:rPr lang="nl-NL" sz="1200" dirty="0" err="1"/>
              <a:t>Moereels</a:t>
            </a:r>
            <a:r>
              <a:rPr lang="nl-NL" sz="1200" dirty="0"/>
              <a:t/>
            </a:r>
            <a:br>
              <a:rPr lang="nl-NL" sz="1200" dirty="0"/>
            </a:br>
            <a:r>
              <a:rPr lang="nl-NL" sz="1200" dirty="0">
                <a:solidFill>
                  <a:srgbClr val="0070C0"/>
                </a:solidFill>
              </a:rPr>
              <a:t>Terugkijken en vooruitblik</a:t>
            </a:r>
          </a:p>
          <a:p>
            <a:r>
              <a:rPr lang="nl-NL" sz="1200" b="1" dirty="0">
                <a:solidFill>
                  <a:srgbClr val="0070C0"/>
                </a:solidFill>
              </a:rPr>
              <a:t>Feiten en cijfers</a:t>
            </a:r>
          </a:p>
          <a:p>
            <a:endParaRPr lang="nl-NL" b="1" dirty="0">
              <a:solidFill>
                <a:srgbClr val="00B0F0"/>
              </a:solidFill>
            </a:endParaRPr>
          </a:p>
        </p:txBody>
      </p:sp>
    </p:spTree>
    <p:extLst>
      <p:ext uri="{BB962C8B-B14F-4D97-AF65-F5344CB8AC3E}">
        <p14:creationId xmlns:p14="http://schemas.microsoft.com/office/powerpoint/2010/main" val="2284981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FAB73BC-B049-4115-A692-8D63A059BFB8}" type="slidenum">
              <a:rPr lang="en-US" smtClean="0"/>
              <a:pPr/>
              <a:t>2</a:t>
            </a:fld>
            <a:endParaRPr lang="en-US" dirty="0"/>
          </a:p>
        </p:txBody>
      </p:sp>
      <p:sp>
        <p:nvSpPr>
          <p:cNvPr id="3" name="Tekstvak 2"/>
          <p:cNvSpPr txBox="1"/>
          <p:nvPr/>
        </p:nvSpPr>
        <p:spPr>
          <a:xfrm>
            <a:off x="2342606" y="2168434"/>
            <a:ext cx="8003177" cy="2246769"/>
          </a:xfrm>
          <a:prstGeom prst="rect">
            <a:avLst/>
          </a:prstGeom>
          <a:noFill/>
        </p:spPr>
        <p:txBody>
          <a:bodyPr wrap="square" rtlCol="0">
            <a:spAutoFit/>
          </a:bodyPr>
          <a:lstStyle/>
          <a:p>
            <a:r>
              <a:rPr lang="nl-NL" sz="2800" dirty="0"/>
              <a:t>In een chaos van kleuren plaatste ik een arts die het gevoel heeft dat hij faalt, hoe goed hij ook zijn best doet. En de IC verpleegkundige die er totaal doorheen zit maar weet dat ze door moet! </a:t>
            </a:r>
          </a:p>
          <a:p>
            <a:pPr algn="ctr"/>
            <a:r>
              <a:rPr lang="nl-NL" sz="2800" dirty="0" smtClean="0"/>
              <a:t>“</a:t>
            </a:r>
            <a:r>
              <a:rPr lang="nl-NL" sz="2800" dirty="0"/>
              <a:t>Wanhoop</a:t>
            </a:r>
            <a:r>
              <a:rPr lang="nl-NL" sz="2800" dirty="0" smtClean="0"/>
              <a:t>”. </a:t>
            </a:r>
            <a:endParaRPr lang="nl-NL" sz="2800" dirty="0"/>
          </a:p>
        </p:txBody>
      </p:sp>
    </p:spTree>
    <p:extLst>
      <p:ext uri="{BB962C8B-B14F-4D97-AF65-F5344CB8AC3E}">
        <p14:creationId xmlns:p14="http://schemas.microsoft.com/office/powerpoint/2010/main" val="195660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Voorwoord</a:t>
            </a:r>
            <a:endParaRPr lang="nl-NL" b="1" dirty="0">
              <a:solidFill>
                <a:srgbClr val="0070C0"/>
              </a:solidFill>
            </a:endParaRPr>
          </a:p>
        </p:txBody>
      </p:sp>
      <p:sp>
        <p:nvSpPr>
          <p:cNvPr id="3" name="Tijdelijke aanduiding voor inhoud 2"/>
          <p:cNvSpPr>
            <a:spLocks noGrp="1"/>
          </p:cNvSpPr>
          <p:nvPr>
            <p:ph idx="1"/>
          </p:nvPr>
        </p:nvSpPr>
        <p:spPr>
          <a:xfrm>
            <a:off x="3249976" y="1891862"/>
            <a:ext cx="7905704" cy="3977232"/>
          </a:xfrm>
        </p:spPr>
        <p:txBody>
          <a:bodyPr>
            <a:normAutofit fontScale="92500" lnSpcReduction="10000"/>
          </a:bodyPr>
          <a:lstStyle/>
          <a:p>
            <a:r>
              <a:rPr lang="nl-NL" sz="1400" dirty="0" smtClean="0">
                <a:solidFill>
                  <a:schemeClr val="tx1">
                    <a:lumMod val="65000"/>
                    <a:lumOff val="35000"/>
                  </a:schemeClr>
                </a:solidFill>
              </a:rPr>
              <a:t>2020 stond in het teken van Corona. </a:t>
            </a:r>
            <a:r>
              <a:rPr lang="nl-NL" sz="1400" dirty="0" smtClean="0">
                <a:solidFill>
                  <a:schemeClr val="tx1">
                    <a:lumMod val="65000"/>
                    <a:lumOff val="35000"/>
                  </a:schemeClr>
                </a:solidFill>
              </a:rPr>
              <a:t>Als </a:t>
            </a:r>
            <a:r>
              <a:rPr lang="nl-NL" sz="1400" dirty="0" smtClean="0">
                <a:solidFill>
                  <a:schemeClr val="tx1">
                    <a:lumMod val="65000"/>
                    <a:lumOff val="35000"/>
                  </a:schemeClr>
                </a:solidFill>
              </a:rPr>
              <a:t>gevolg van de maatregelen konden e</a:t>
            </a:r>
            <a:r>
              <a:rPr lang="nl-NL" sz="1400" dirty="0" smtClean="0">
                <a:solidFill>
                  <a:schemeClr val="tx1">
                    <a:lumMod val="65000"/>
                    <a:lumOff val="35000"/>
                  </a:schemeClr>
                </a:solidFill>
              </a:rPr>
              <a:t>xposities niet </a:t>
            </a:r>
            <a:r>
              <a:rPr lang="nl-NL" sz="1400" dirty="0" smtClean="0">
                <a:solidFill>
                  <a:schemeClr val="tx1">
                    <a:lumMod val="65000"/>
                    <a:lumOff val="35000"/>
                  </a:schemeClr>
                </a:solidFill>
              </a:rPr>
              <a:t>meer ingericht worden. Zoveel mogelijk thuiswerken en zo min mogelijk </a:t>
            </a:r>
            <a:r>
              <a:rPr lang="nl-NL" sz="1400" dirty="0" smtClean="0">
                <a:solidFill>
                  <a:schemeClr val="tx1">
                    <a:lumMod val="65000"/>
                    <a:lumOff val="35000"/>
                  </a:schemeClr>
                </a:solidFill>
              </a:rPr>
              <a:t>externen </a:t>
            </a:r>
            <a:r>
              <a:rPr lang="nl-NL" sz="1400" dirty="0" smtClean="0">
                <a:solidFill>
                  <a:schemeClr val="tx1">
                    <a:lumMod val="65000"/>
                    <a:lumOff val="35000"/>
                  </a:schemeClr>
                </a:solidFill>
              </a:rPr>
              <a:t>in het ziekenhuis om de </a:t>
            </a:r>
            <a:r>
              <a:rPr lang="nl-NL" sz="1400" dirty="0" smtClean="0">
                <a:solidFill>
                  <a:schemeClr val="tx1">
                    <a:lumMod val="65000"/>
                    <a:lumOff val="35000"/>
                  </a:schemeClr>
                </a:solidFill>
              </a:rPr>
              <a:t>verspreiding </a:t>
            </a:r>
            <a:r>
              <a:rPr lang="nl-NL" sz="1400" dirty="0" smtClean="0">
                <a:solidFill>
                  <a:schemeClr val="tx1">
                    <a:lumMod val="65000"/>
                    <a:lumOff val="35000"/>
                  </a:schemeClr>
                </a:solidFill>
              </a:rPr>
              <a:t>van het coronavirus </a:t>
            </a:r>
            <a:r>
              <a:rPr lang="nl-NL" sz="1400" dirty="0" smtClean="0">
                <a:solidFill>
                  <a:schemeClr val="tx1">
                    <a:lumMod val="65000"/>
                    <a:lumOff val="35000"/>
                  </a:schemeClr>
                </a:solidFill>
              </a:rPr>
              <a:t>tegen te gaan. </a:t>
            </a:r>
            <a:r>
              <a:rPr lang="nl-NL" sz="1400" dirty="0" smtClean="0">
                <a:solidFill>
                  <a:schemeClr val="tx1">
                    <a:lumMod val="65000"/>
                    <a:lumOff val="35000"/>
                  </a:schemeClr>
                </a:solidFill>
              </a:rPr>
              <a:t>Naast het medeleven van inwoners van Hoorn en Purmerend </a:t>
            </a:r>
            <a:r>
              <a:rPr lang="nl-NL" sz="1400" dirty="0" smtClean="0">
                <a:solidFill>
                  <a:schemeClr val="tx1">
                    <a:lumMod val="65000"/>
                    <a:lumOff val="35000"/>
                  </a:schemeClr>
                </a:solidFill>
              </a:rPr>
              <a:t>in </a:t>
            </a:r>
            <a:r>
              <a:rPr lang="nl-NL" sz="1400" dirty="0" smtClean="0">
                <a:solidFill>
                  <a:schemeClr val="tx1">
                    <a:lumMod val="65000"/>
                    <a:lumOff val="35000"/>
                  </a:schemeClr>
                </a:solidFill>
              </a:rPr>
              <a:t>de vorm van gebak, bloembollen, spandoeken en krijttekeningen ontvingen we ook kunstwerken. </a:t>
            </a:r>
          </a:p>
          <a:p>
            <a:r>
              <a:rPr lang="nl-NL" sz="1400" dirty="0" smtClean="0">
                <a:solidFill>
                  <a:schemeClr val="tx1">
                    <a:lumMod val="65000"/>
                    <a:lumOff val="35000"/>
                  </a:schemeClr>
                </a:solidFill>
              </a:rPr>
              <a:t>Ondanks </a:t>
            </a:r>
            <a:r>
              <a:rPr lang="nl-NL" sz="1400" dirty="0" smtClean="0">
                <a:solidFill>
                  <a:schemeClr val="tx1">
                    <a:lumMod val="65000"/>
                    <a:lumOff val="35000"/>
                  </a:schemeClr>
                </a:solidFill>
              </a:rPr>
              <a:t>de </a:t>
            </a:r>
            <a:r>
              <a:rPr lang="nl-NL" sz="1400" dirty="0" smtClean="0">
                <a:solidFill>
                  <a:schemeClr val="tx1">
                    <a:lumMod val="65000"/>
                    <a:lumOff val="35000"/>
                  </a:schemeClr>
                </a:solidFill>
              </a:rPr>
              <a:t>beperkingen waren er veel activiteiten rondom Kunst &amp; Omgeving in 2020, want 2020 was ook het jaar van 75 jaar bevrijding.</a:t>
            </a:r>
          </a:p>
          <a:p>
            <a:pPr marL="0" indent="0">
              <a:lnSpc>
                <a:spcPct val="100000"/>
              </a:lnSpc>
              <a:buNone/>
            </a:pPr>
            <a:r>
              <a:rPr lang="nl-NL" sz="1400" dirty="0">
                <a:solidFill>
                  <a:schemeClr val="tx1">
                    <a:lumMod val="65000"/>
                    <a:lumOff val="35000"/>
                  </a:schemeClr>
                </a:solidFill>
              </a:rPr>
              <a:t> </a:t>
            </a:r>
            <a:r>
              <a:rPr lang="nl-NL" sz="1400" dirty="0" smtClean="0">
                <a:solidFill>
                  <a:schemeClr val="tx1">
                    <a:lumMod val="65000"/>
                    <a:lumOff val="35000"/>
                  </a:schemeClr>
                </a:solidFill>
              </a:rPr>
              <a:t>  Op locatie Purmerend werden nieuwe afdelingen gebouwd en de commissie kunst &amp; omgeving was daar bij   </a:t>
            </a:r>
            <a:r>
              <a:rPr lang="nl-NL" sz="1400" dirty="0" smtClean="0">
                <a:solidFill>
                  <a:schemeClr val="tx1">
                    <a:lumMod val="65000"/>
                    <a:lumOff val="35000"/>
                  </a:schemeClr>
                </a:solidFill>
              </a:rPr>
              <a:t>             betrokken</a:t>
            </a:r>
            <a:r>
              <a:rPr lang="nl-NL" sz="1400" dirty="0" smtClean="0">
                <a:solidFill>
                  <a:schemeClr val="tx1">
                    <a:lumMod val="65000"/>
                    <a:lumOff val="35000"/>
                  </a:schemeClr>
                </a:solidFill>
              </a:rPr>
              <a:t>.</a:t>
            </a:r>
          </a:p>
          <a:p>
            <a:pPr marL="0" indent="0">
              <a:lnSpc>
                <a:spcPct val="100000"/>
              </a:lnSpc>
              <a:buNone/>
            </a:pPr>
            <a:r>
              <a:rPr lang="nl-NL" sz="1400" dirty="0" smtClean="0">
                <a:solidFill>
                  <a:schemeClr val="tx1">
                    <a:lumMod val="65000"/>
                    <a:lumOff val="35000"/>
                  </a:schemeClr>
                </a:solidFill>
              </a:rPr>
              <a:t>   Nieuwe initiatieven zoals </a:t>
            </a:r>
            <a:r>
              <a:rPr lang="nl-NL" sz="1400" dirty="0" smtClean="0">
                <a:solidFill>
                  <a:schemeClr val="tx1">
                    <a:lumMod val="65000"/>
                    <a:lumOff val="35000"/>
                  </a:schemeClr>
                </a:solidFill>
              </a:rPr>
              <a:t>het Kunst </a:t>
            </a:r>
            <a:r>
              <a:rPr lang="nl-NL" sz="1400" dirty="0" smtClean="0">
                <a:solidFill>
                  <a:schemeClr val="tx1">
                    <a:lumMod val="65000"/>
                    <a:lumOff val="35000"/>
                  </a:schemeClr>
                </a:solidFill>
              </a:rPr>
              <a:t>van de maand op de </a:t>
            </a:r>
            <a:r>
              <a:rPr lang="nl-NL" sz="1400" dirty="0" err="1" smtClean="0">
                <a:solidFill>
                  <a:schemeClr val="tx1">
                    <a:lumMod val="65000"/>
                    <a:lumOff val="35000"/>
                  </a:schemeClr>
                </a:solidFill>
              </a:rPr>
              <a:t>plasmachermen</a:t>
            </a:r>
            <a:r>
              <a:rPr lang="nl-NL" sz="1400" dirty="0" smtClean="0">
                <a:solidFill>
                  <a:schemeClr val="tx1">
                    <a:lumMod val="65000"/>
                    <a:lumOff val="35000"/>
                  </a:schemeClr>
                </a:solidFill>
              </a:rPr>
              <a:t> in de wachtruimtes en </a:t>
            </a:r>
            <a:r>
              <a:rPr lang="nl-NL" sz="1400" dirty="0" smtClean="0">
                <a:solidFill>
                  <a:schemeClr val="tx1">
                    <a:lumMod val="65000"/>
                    <a:lumOff val="35000"/>
                  </a:schemeClr>
                </a:solidFill>
              </a:rPr>
              <a:t>een kunstroute om </a:t>
            </a:r>
            <a:r>
              <a:rPr lang="nl-NL" sz="1400" dirty="0" smtClean="0">
                <a:solidFill>
                  <a:schemeClr val="tx1">
                    <a:lumMod val="65000"/>
                    <a:lumOff val="35000"/>
                  </a:schemeClr>
                </a:solidFill>
              </a:rPr>
              <a:t>patiënten te stimuleren meer </a:t>
            </a:r>
            <a:r>
              <a:rPr lang="nl-NL" sz="1400" dirty="0" smtClean="0">
                <a:solidFill>
                  <a:schemeClr val="tx1">
                    <a:lumMod val="65000"/>
                    <a:lumOff val="35000"/>
                  </a:schemeClr>
                </a:solidFill>
              </a:rPr>
              <a:t>in </a:t>
            </a:r>
            <a:r>
              <a:rPr lang="nl-NL" sz="1400" dirty="0" smtClean="0">
                <a:solidFill>
                  <a:schemeClr val="tx1">
                    <a:lumMod val="65000"/>
                    <a:lumOff val="35000"/>
                  </a:schemeClr>
                </a:solidFill>
              </a:rPr>
              <a:t>beweging te komen, zijn </a:t>
            </a:r>
            <a:r>
              <a:rPr lang="nl-NL" sz="1400" dirty="0" smtClean="0">
                <a:solidFill>
                  <a:schemeClr val="tx1">
                    <a:lumMod val="65000"/>
                    <a:lumOff val="35000"/>
                  </a:schemeClr>
                </a:solidFill>
              </a:rPr>
              <a:t>ingezet.</a:t>
            </a:r>
          </a:p>
          <a:p>
            <a:pPr marL="0" indent="0">
              <a:lnSpc>
                <a:spcPct val="100000"/>
              </a:lnSpc>
              <a:buNone/>
            </a:pPr>
            <a:r>
              <a:rPr lang="nl-NL" sz="1400" dirty="0" smtClean="0">
                <a:solidFill>
                  <a:schemeClr val="tx1">
                    <a:lumMod val="65000"/>
                    <a:lumOff val="35000"/>
                  </a:schemeClr>
                </a:solidFill>
              </a:rPr>
              <a:t>   Veel lees en kijkplezier met dit jaarverslag van 2020</a:t>
            </a:r>
          </a:p>
          <a:p>
            <a:pPr marL="0" indent="0">
              <a:lnSpc>
                <a:spcPct val="100000"/>
              </a:lnSpc>
              <a:buNone/>
            </a:pPr>
            <a:endParaRPr lang="nl-NL" sz="1400" dirty="0" smtClean="0">
              <a:solidFill>
                <a:schemeClr val="tx1">
                  <a:lumMod val="65000"/>
                  <a:lumOff val="35000"/>
                </a:schemeClr>
              </a:solidFill>
            </a:endParaRPr>
          </a:p>
          <a:p>
            <a:endParaRPr lang="nl-NL" sz="1400" dirty="0" smtClean="0">
              <a:solidFill>
                <a:schemeClr val="tx1">
                  <a:lumMod val="65000"/>
                  <a:lumOff val="35000"/>
                </a:schemeClr>
              </a:solidFill>
            </a:endParaRPr>
          </a:p>
          <a:p>
            <a:pPr>
              <a:lnSpc>
                <a:spcPct val="100000"/>
              </a:lnSpc>
            </a:pPr>
            <a:r>
              <a:rPr lang="nl-NL" sz="1100" dirty="0" smtClean="0">
                <a:solidFill>
                  <a:schemeClr val="tx1">
                    <a:lumMod val="65000"/>
                    <a:lumOff val="35000"/>
                  </a:schemeClr>
                </a:solidFill>
              </a:rPr>
              <a:t>Netty Salentijn</a:t>
            </a:r>
            <a:br>
              <a:rPr lang="nl-NL" sz="1100" dirty="0" smtClean="0">
                <a:solidFill>
                  <a:schemeClr val="tx1">
                    <a:lumMod val="65000"/>
                    <a:lumOff val="35000"/>
                  </a:schemeClr>
                </a:solidFill>
              </a:rPr>
            </a:br>
            <a:r>
              <a:rPr lang="nl-NL" sz="1100" dirty="0" smtClean="0">
                <a:solidFill>
                  <a:schemeClr val="tx1">
                    <a:lumMod val="65000"/>
                    <a:lumOff val="35000"/>
                  </a:schemeClr>
                </a:solidFill>
              </a:rPr>
              <a:t>Voorzitter commissie Kunst&amp; Omgeving</a:t>
            </a:r>
            <a:endParaRPr lang="nl-NL" sz="1100" dirty="0">
              <a:solidFill>
                <a:schemeClr val="tx1">
                  <a:lumMod val="65000"/>
                  <a:lumOff val="35000"/>
                </a:schemeClr>
              </a:solidFill>
            </a:endParaRPr>
          </a:p>
        </p:txBody>
      </p:sp>
      <p:sp>
        <p:nvSpPr>
          <p:cNvPr id="4" name="Tekstvak 3"/>
          <p:cNvSpPr txBox="1"/>
          <p:nvPr/>
        </p:nvSpPr>
        <p:spPr>
          <a:xfrm>
            <a:off x="1097280" y="1891862"/>
            <a:ext cx="1898168" cy="1938992"/>
          </a:xfrm>
          <a:prstGeom prst="rect">
            <a:avLst/>
          </a:prstGeom>
          <a:noFill/>
        </p:spPr>
        <p:txBody>
          <a:bodyPr wrap="square" rtlCol="0">
            <a:spAutoFit/>
          </a:bodyPr>
          <a:lstStyle/>
          <a:p>
            <a:r>
              <a:rPr lang="nl-NL" sz="1200" b="1" dirty="0" smtClean="0">
                <a:solidFill>
                  <a:srgbClr val="0070C0"/>
                </a:solidFill>
              </a:rPr>
              <a:t>Voorwoord</a:t>
            </a:r>
            <a:r>
              <a:rPr lang="nl-NL" sz="1200" dirty="0" smtClean="0">
                <a:solidFill>
                  <a:srgbClr val="0070C0"/>
                </a:solidFill>
              </a:rPr>
              <a:t> </a:t>
            </a:r>
            <a:r>
              <a:rPr lang="nl-NL" sz="1200" dirty="0" smtClean="0"/>
              <a:t/>
            </a:r>
            <a:br>
              <a:rPr lang="nl-NL" sz="1200" dirty="0" smtClean="0"/>
            </a:br>
            <a:r>
              <a:rPr lang="nl-NL" sz="1200" dirty="0" smtClean="0"/>
              <a:t>Kunst in  het DLZ</a:t>
            </a:r>
          </a:p>
          <a:p>
            <a:r>
              <a:rPr lang="nl-NL" sz="1200" dirty="0" smtClean="0"/>
              <a:t>Uitgangspunten</a:t>
            </a:r>
            <a:endParaRPr lang="nl-NL" sz="1200" dirty="0"/>
          </a:p>
          <a:p>
            <a:r>
              <a:rPr lang="nl-NL" sz="1200" dirty="0" smtClean="0"/>
              <a:t>Samenstelling commissie</a:t>
            </a:r>
          </a:p>
          <a:p>
            <a:r>
              <a:rPr lang="nl-NL" sz="1200" dirty="0" smtClean="0"/>
              <a:t>Samenwerkingsverbanden</a:t>
            </a:r>
          </a:p>
          <a:p>
            <a:r>
              <a:rPr lang="nl-NL" sz="1200" dirty="0" smtClean="0"/>
              <a:t>Exposities</a:t>
            </a:r>
          </a:p>
          <a:p>
            <a:r>
              <a:rPr lang="nl-NL" sz="1200" dirty="0" smtClean="0"/>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dirty="0" smtClean="0"/>
              <a:t>Terugkijken en vooruitblik</a:t>
            </a:r>
          </a:p>
          <a:p>
            <a:r>
              <a:rPr lang="nl-NL" sz="1200" dirty="0" smtClean="0">
                <a:effectLst/>
              </a:rPr>
              <a:t>Feiten en cijfers</a:t>
            </a:r>
            <a:endParaRPr lang="nl-NL" sz="1200" dirty="0">
              <a:effectLs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704" y="252206"/>
            <a:ext cx="2905125" cy="752475"/>
          </a:xfrm>
          <a:prstGeom prst="rect">
            <a:avLst/>
          </a:prstGeom>
        </p:spPr>
      </p:pic>
      <p:sp>
        <p:nvSpPr>
          <p:cNvPr id="7" name="Tijdelijke aanduiding voor dianummer 6"/>
          <p:cNvSpPr>
            <a:spLocks noGrp="1"/>
          </p:cNvSpPr>
          <p:nvPr>
            <p:ph type="sldNum" sz="quarter" idx="12"/>
          </p:nvPr>
        </p:nvSpPr>
        <p:spPr/>
        <p:txBody>
          <a:bodyPr/>
          <a:lstStyle/>
          <a:p>
            <a:fld id="{6113E31D-E2AB-40D1-8B51-AFA5AFEF393A}" type="slidenum">
              <a:rPr lang="en-US" smtClean="0"/>
              <a:t>3</a:t>
            </a:fld>
            <a:endParaRPr lang="en-US"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79" y="3800690"/>
            <a:ext cx="1811173" cy="2399216"/>
          </a:xfrm>
          <a:prstGeom prst="rect">
            <a:avLst/>
          </a:prstGeom>
        </p:spPr>
      </p:pic>
    </p:spTree>
    <p:extLst>
      <p:ext uri="{BB962C8B-B14F-4D97-AF65-F5344CB8AC3E}">
        <p14:creationId xmlns:p14="http://schemas.microsoft.com/office/powerpoint/2010/main" val="975976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Kunst in het Dijklander Ziekenhuis</a:t>
            </a:r>
            <a:endParaRPr lang="nl-NL" b="1" dirty="0">
              <a:solidFill>
                <a:srgbClr val="0070C0"/>
              </a:solidFill>
            </a:endParaRPr>
          </a:p>
        </p:txBody>
      </p:sp>
      <p:sp>
        <p:nvSpPr>
          <p:cNvPr id="11" name="Tijdelijke aanduiding voor inhoud 10"/>
          <p:cNvSpPr>
            <a:spLocks noGrp="1"/>
          </p:cNvSpPr>
          <p:nvPr>
            <p:ph idx="1"/>
          </p:nvPr>
        </p:nvSpPr>
        <p:spPr>
          <a:xfrm>
            <a:off x="3612445" y="1879728"/>
            <a:ext cx="6990080" cy="4023360"/>
          </a:xfrm>
        </p:spPr>
        <p:txBody>
          <a:bodyPr>
            <a:normAutofit/>
          </a:bodyPr>
          <a:lstStyle/>
          <a:p>
            <a:pPr>
              <a:lnSpc>
                <a:spcPct val="110000"/>
              </a:lnSpc>
            </a:pPr>
            <a:r>
              <a:rPr lang="nl-NL" sz="1400" dirty="0">
                <a:solidFill>
                  <a:srgbClr val="58585A"/>
                </a:solidFill>
              </a:rPr>
              <a:t>Het Dijklander Ziekenhuis wil voor patiënten, bezoekers en medewerkers een gastvrije en vriendelijke omgeving zijn. Een omgeving waar mensen zich prettig voelen. Dit doen we in de overtuiging dat de omgeving bijdraagt aan het welbevinden en herstel van mensen. Kunst maakt een belangrijk onderdeel uit van de omgeving van het ziekenhuis. Het biedt ontspanning en afleiding en kan stress verminderen. Door bijvoorbeeld nieuwe perspectieven te laten zien. Of inspiratie, herkenning of troost te bieden.</a:t>
            </a:r>
          </a:p>
          <a:p>
            <a:pPr>
              <a:lnSpc>
                <a:spcPct val="110000"/>
              </a:lnSpc>
            </a:pPr>
            <a:r>
              <a:rPr lang="nl-NL" sz="1400" dirty="0" smtClean="0">
                <a:solidFill>
                  <a:srgbClr val="58585A"/>
                </a:solidFill>
              </a:rPr>
              <a:t>De </a:t>
            </a:r>
            <a:r>
              <a:rPr lang="nl-NL" sz="1400" dirty="0">
                <a:solidFill>
                  <a:srgbClr val="58585A"/>
                </a:solidFill>
              </a:rPr>
              <a:t>kunstwerken in het Dijklander Ziekenhuis zijn allereerst bedoeld voor patiënten en bezoekers. Daarom worden ze in de openbare ruimten van het ziekenhuis geplaatst, zowel binnen als buiten. Door middel van beeldende kunst levert de commissie een bijdrage aan de verfraaiing van het interieur en de directe omgeving van het Dijklander Ziekenhuis. Het Dijklander Ziekenhuis streeft er naar dat de tentoongestelde en aan te schaffen kunstwerken passen bij het kwaliteitsniveau en de functie van het ziekenhuis</a:t>
            </a:r>
            <a:r>
              <a:rPr lang="nl-NL" sz="1400" dirty="0" smtClean="0">
                <a:solidFill>
                  <a:srgbClr val="58585A"/>
                </a:solidFill>
              </a:rPr>
              <a:t>.</a:t>
            </a:r>
          </a:p>
          <a:p>
            <a:endParaRPr lang="nl-NL" sz="1400" dirty="0"/>
          </a:p>
          <a:p>
            <a:endParaRPr lang="nl-NL" sz="1400" dirty="0">
              <a:effectLst/>
            </a:endParaRPr>
          </a:p>
        </p:txBody>
      </p:sp>
      <p:sp>
        <p:nvSpPr>
          <p:cNvPr id="12" name="Rechthoek 11"/>
          <p:cNvSpPr/>
          <p:nvPr/>
        </p:nvSpPr>
        <p:spPr>
          <a:xfrm>
            <a:off x="1140178" y="1874083"/>
            <a:ext cx="1907822" cy="1938992"/>
          </a:xfrm>
          <a:prstGeom prst="rect">
            <a:avLst/>
          </a:prstGeom>
        </p:spPr>
        <p:txBody>
          <a:bodyPr wrap="square">
            <a:spAutoFit/>
          </a:bodyPr>
          <a:lstStyle/>
          <a:p>
            <a:r>
              <a:rPr lang="nl-NL" sz="1200" dirty="0"/>
              <a:t>Voorwoord </a:t>
            </a:r>
            <a:br>
              <a:rPr lang="nl-NL" sz="1200" dirty="0"/>
            </a:br>
            <a:r>
              <a:rPr lang="nl-NL" sz="1200" b="1" dirty="0">
                <a:solidFill>
                  <a:srgbClr val="0070C0"/>
                </a:solidFill>
              </a:rPr>
              <a:t>Kunst in  het DLZ</a:t>
            </a:r>
          </a:p>
          <a:p>
            <a:r>
              <a:rPr lang="nl-NL" sz="1200" dirty="0"/>
              <a:t>Uitgangspunten</a:t>
            </a:r>
          </a:p>
          <a:p>
            <a:r>
              <a:rPr lang="nl-NL" sz="1200" dirty="0"/>
              <a:t>Samenstelling commissie</a:t>
            </a:r>
          </a:p>
          <a:p>
            <a:r>
              <a:rPr lang="nl-NL" sz="1200" dirty="0"/>
              <a:t>Samenwerkingsverbanden</a:t>
            </a:r>
          </a:p>
          <a:p>
            <a:r>
              <a:rPr lang="nl-NL" sz="1200" dirty="0"/>
              <a:t>Exposities</a:t>
            </a:r>
          </a:p>
          <a:p>
            <a:r>
              <a:rPr lang="nl-NL" sz="1200" dirty="0"/>
              <a:t>K</a:t>
            </a:r>
            <a:r>
              <a:rPr lang="nl-NL" sz="1200" dirty="0" smtClean="0"/>
              <a:t>unstcollectie</a:t>
            </a:r>
            <a:r>
              <a:rPr lang="nl-NL" sz="1200" dirty="0"/>
              <a:t/>
            </a:r>
            <a:br>
              <a:rPr lang="nl-NL" sz="1200" dirty="0"/>
            </a:br>
            <a:r>
              <a:rPr lang="nl-NL" sz="1200" dirty="0"/>
              <a:t>Terugkijken en vooruitblik</a:t>
            </a:r>
          </a:p>
          <a:p>
            <a:r>
              <a:rPr lang="nl-NL" sz="1200" dirty="0"/>
              <a:t>Feiten en cijfers</a:t>
            </a:r>
          </a:p>
          <a:p>
            <a:endParaRPr lang="nl-NL" sz="1200" dirty="0"/>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04" y="252206"/>
            <a:ext cx="2905125" cy="752475"/>
          </a:xfrm>
          <a:prstGeom prst="rect">
            <a:avLst/>
          </a:prstGeom>
        </p:spPr>
      </p:pic>
      <p:sp>
        <p:nvSpPr>
          <p:cNvPr id="4" name="Tijdelijke aanduiding voor dianummer 3"/>
          <p:cNvSpPr>
            <a:spLocks noGrp="1"/>
          </p:cNvSpPr>
          <p:nvPr>
            <p:ph type="sldNum" sz="quarter" idx="12"/>
          </p:nvPr>
        </p:nvSpPr>
        <p:spPr/>
        <p:txBody>
          <a:bodyPr/>
          <a:lstStyle/>
          <a:p>
            <a:fld id="{6113E31D-E2AB-40D1-8B51-AFA5AFEF393A}" type="slidenum">
              <a:rPr lang="en-US" smtClean="0"/>
              <a:t>4</a:t>
            </a:fld>
            <a:endParaRPr lang="en-US"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78" y="3910284"/>
            <a:ext cx="1988612" cy="2135171"/>
          </a:xfrm>
          <a:prstGeom prst="rect">
            <a:avLst/>
          </a:prstGeom>
        </p:spPr>
      </p:pic>
    </p:spTree>
    <p:extLst>
      <p:ext uri="{BB962C8B-B14F-4D97-AF65-F5344CB8AC3E}">
        <p14:creationId xmlns:p14="http://schemas.microsoft.com/office/powerpoint/2010/main" val="426444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Uitgangspunten Kunst &amp;Omgeving</a:t>
            </a:r>
            <a:endParaRPr lang="nl-NL" b="1" dirty="0">
              <a:solidFill>
                <a:srgbClr val="0070C0"/>
              </a:solidFill>
            </a:endParaRPr>
          </a:p>
        </p:txBody>
      </p:sp>
      <p:sp>
        <p:nvSpPr>
          <p:cNvPr id="3" name="Tijdelijke aanduiding voor inhoud 2"/>
          <p:cNvSpPr>
            <a:spLocks noGrp="1"/>
          </p:cNvSpPr>
          <p:nvPr>
            <p:ph idx="1"/>
          </p:nvPr>
        </p:nvSpPr>
        <p:spPr>
          <a:xfrm>
            <a:off x="3686184" y="1845734"/>
            <a:ext cx="7469495" cy="4407020"/>
          </a:xfrm>
        </p:spPr>
        <p:txBody>
          <a:bodyPr>
            <a:normAutofit fontScale="25000" lnSpcReduction="20000"/>
          </a:bodyPr>
          <a:lstStyle/>
          <a:p>
            <a:r>
              <a:rPr lang="nl-NL" sz="4800" b="1" i="1" dirty="0"/>
              <a:t>Kunst</a:t>
            </a:r>
          </a:p>
          <a:p>
            <a:r>
              <a:rPr lang="nl-NL" sz="5600" dirty="0">
                <a:solidFill>
                  <a:srgbClr val="58585A"/>
                </a:solidFill>
              </a:rPr>
              <a:t>De commissie Kunst &amp; Omgeving voert geen discussie over wat wel of geen kunst </a:t>
            </a:r>
            <a:r>
              <a:rPr lang="nl-NL" sz="5600" dirty="0" smtClean="0">
                <a:solidFill>
                  <a:srgbClr val="58585A"/>
                </a:solidFill>
              </a:rPr>
              <a:t>is, </a:t>
            </a:r>
            <a:r>
              <a:rPr lang="nl-NL" sz="5600" dirty="0">
                <a:solidFill>
                  <a:srgbClr val="58585A"/>
                </a:solidFill>
              </a:rPr>
              <a:t>maar kiest voor de onderstaande benadering van het begrip kunst:</a:t>
            </a:r>
          </a:p>
          <a:p>
            <a:r>
              <a:rPr lang="nl-NL" sz="5600" i="1" dirty="0">
                <a:solidFill>
                  <a:srgbClr val="58585A"/>
                </a:solidFill>
              </a:rPr>
              <a:t>Beeldende kunst in de openbare ruimte streeft altijd een publieke reactie of verandering in houding of waarneming na van de ruimte in relatie tot het kunstwerk. In die zin kan beeldende kunst een middel zijn om het publiek de openbare ruimte beter of in ieder geval anders te laten ervaren. Dit houdt dus ook in dat beeldende kunst in de openbare ruimte niet altijd als concreet eindresultaat een beeldend kunstwerk hoeft op te leveren. </a:t>
            </a:r>
            <a:r>
              <a:rPr lang="nl-NL" sz="5600" i="1" dirty="0" smtClean="0">
                <a:solidFill>
                  <a:srgbClr val="58585A"/>
                </a:solidFill>
              </a:rPr>
              <a:t/>
            </a:r>
            <a:br>
              <a:rPr lang="nl-NL" sz="5600" i="1" dirty="0" smtClean="0">
                <a:solidFill>
                  <a:srgbClr val="58585A"/>
                </a:solidFill>
              </a:rPr>
            </a:br>
            <a:r>
              <a:rPr lang="nl-NL" sz="5600" dirty="0" smtClean="0">
                <a:solidFill>
                  <a:srgbClr val="58585A"/>
                </a:solidFill>
              </a:rPr>
              <a:t>(bron</a:t>
            </a:r>
            <a:r>
              <a:rPr lang="nl-NL" sz="5600" dirty="0">
                <a:solidFill>
                  <a:srgbClr val="58585A"/>
                </a:solidFill>
              </a:rPr>
              <a:t>: </a:t>
            </a:r>
            <a:r>
              <a:rPr lang="nl-NL" sz="5600" dirty="0" err="1">
                <a:solidFill>
                  <a:srgbClr val="58585A"/>
                </a:solidFill>
              </a:rPr>
              <a:t>Hedy</a:t>
            </a:r>
            <a:r>
              <a:rPr lang="nl-NL" sz="5600" dirty="0">
                <a:solidFill>
                  <a:srgbClr val="58585A"/>
                </a:solidFill>
              </a:rPr>
              <a:t> d´Ancona en Andries Mulder, Amsterdams Fonds voor de Kunst, 30 juni 2005)</a:t>
            </a:r>
          </a:p>
          <a:p>
            <a:r>
              <a:rPr lang="nl-NL" sz="5600" dirty="0" smtClean="0">
                <a:solidFill>
                  <a:srgbClr val="58585A"/>
                </a:solidFill>
              </a:rPr>
              <a:t>Aan </a:t>
            </a:r>
            <a:r>
              <a:rPr lang="nl-NL" sz="5600" dirty="0">
                <a:solidFill>
                  <a:srgbClr val="58585A"/>
                </a:solidFill>
              </a:rPr>
              <a:t>de waarnemer biedt kunst de mogelijkheid om te worden meegenomen uit de dagelijkse realiteit, naar een door die kunstenaar gecreëerde wereld, of anders de mogelijkheid om die dagelijkse realiteit vanuit een ander perspectief te ervaren.</a:t>
            </a:r>
          </a:p>
          <a:p>
            <a:r>
              <a:rPr lang="nl-NL" sz="4800" b="1" i="1" dirty="0" smtClean="0">
                <a:solidFill>
                  <a:srgbClr val="58585A"/>
                </a:solidFill>
              </a:rPr>
              <a:t>Openbare </a:t>
            </a:r>
            <a:r>
              <a:rPr lang="nl-NL" sz="4800" b="1" i="1" dirty="0">
                <a:solidFill>
                  <a:srgbClr val="58585A"/>
                </a:solidFill>
              </a:rPr>
              <a:t>ruimte</a:t>
            </a:r>
          </a:p>
          <a:p>
            <a:r>
              <a:rPr lang="nl-NL" sz="5600" dirty="0">
                <a:solidFill>
                  <a:srgbClr val="58585A"/>
                </a:solidFill>
              </a:rPr>
              <a:t>Het begrip openbare ruimte</a:t>
            </a:r>
            <a:r>
              <a:rPr lang="nl-NL" sz="5600" i="1" dirty="0">
                <a:solidFill>
                  <a:srgbClr val="58585A"/>
                </a:solidFill>
              </a:rPr>
              <a:t> </a:t>
            </a:r>
            <a:r>
              <a:rPr lang="nl-NL" sz="5600" dirty="0">
                <a:solidFill>
                  <a:srgbClr val="58585A"/>
                </a:solidFill>
              </a:rPr>
              <a:t>wordt omschreven als </a:t>
            </a:r>
            <a:r>
              <a:rPr lang="nl-NL" sz="5600" dirty="0" smtClean="0">
                <a:solidFill>
                  <a:srgbClr val="58585A"/>
                </a:solidFill>
              </a:rPr>
              <a:t>een </a:t>
            </a:r>
            <a:r>
              <a:rPr lang="nl-NL" sz="5600" dirty="0">
                <a:solidFill>
                  <a:srgbClr val="58585A"/>
                </a:solidFill>
              </a:rPr>
              <a:t>gebied waar verbindingen tussen menselijke activiteiten tot stand </a:t>
            </a:r>
            <a:r>
              <a:rPr lang="nl-NL" sz="5600" dirty="0" smtClean="0">
                <a:solidFill>
                  <a:srgbClr val="58585A"/>
                </a:solidFill>
              </a:rPr>
              <a:t>komen </a:t>
            </a:r>
            <a:r>
              <a:rPr lang="nl-NL" sz="5600" dirty="0">
                <a:solidFill>
                  <a:srgbClr val="58585A"/>
                </a:solidFill>
              </a:rPr>
              <a:t>en als </a:t>
            </a:r>
            <a:r>
              <a:rPr lang="nl-NL" sz="5600" dirty="0" smtClean="0">
                <a:solidFill>
                  <a:srgbClr val="58585A"/>
                </a:solidFill>
              </a:rPr>
              <a:t>ontmoetingsplaats </a:t>
            </a:r>
            <a:r>
              <a:rPr lang="nl-NL" sz="5600" dirty="0">
                <a:solidFill>
                  <a:srgbClr val="58585A"/>
                </a:solidFill>
              </a:rPr>
              <a:t>voor patiënten en </a:t>
            </a:r>
            <a:r>
              <a:rPr lang="nl-NL" sz="5600" dirty="0" smtClean="0">
                <a:solidFill>
                  <a:srgbClr val="58585A"/>
                </a:solidFill>
              </a:rPr>
              <a:t>bezoekers van </a:t>
            </a:r>
            <a:r>
              <a:rPr lang="nl-NL" sz="5600" dirty="0">
                <a:solidFill>
                  <a:srgbClr val="58585A"/>
                </a:solidFill>
              </a:rPr>
              <a:t>het Dijklander Ziekenhuis. De commissie Kunst &amp; Omgeving definieert een openbare ruimte als </a:t>
            </a:r>
            <a:r>
              <a:rPr lang="nl-NL" sz="5600" dirty="0" smtClean="0">
                <a:solidFill>
                  <a:srgbClr val="58585A"/>
                </a:solidFill>
              </a:rPr>
              <a:t>volgt:</a:t>
            </a:r>
            <a:endParaRPr lang="nl-NL" sz="5600" dirty="0">
              <a:solidFill>
                <a:srgbClr val="58585A"/>
              </a:solidFill>
            </a:endParaRPr>
          </a:p>
          <a:p>
            <a:r>
              <a:rPr lang="nl-NL" sz="5600" i="1" dirty="0">
                <a:solidFill>
                  <a:srgbClr val="58585A"/>
                </a:solidFill>
              </a:rPr>
              <a:t>Een ruimte valt onder de ‘openbare ruimte’ wanneer deze direct zichtbaar is voor een </a:t>
            </a:r>
            <a:r>
              <a:rPr lang="nl-NL" sz="5600" i="1" dirty="0" smtClean="0">
                <a:solidFill>
                  <a:srgbClr val="58585A"/>
                </a:solidFill>
              </a:rPr>
              <a:t>patiënt.</a:t>
            </a:r>
            <a:br>
              <a:rPr lang="nl-NL" sz="5600" i="1" dirty="0" smtClean="0">
                <a:solidFill>
                  <a:srgbClr val="58585A"/>
                </a:solidFill>
              </a:rPr>
            </a:br>
            <a:r>
              <a:rPr lang="nl-NL" sz="5600" i="1" dirty="0" smtClean="0">
                <a:solidFill>
                  <a:srgbClr val="58585A"/>
                </a:solidFill>
              </a:rPr>
              <a:t>Dit </a:t>
            </a:r>
            <a:r>
              <a:rPr lang="nl-NL" sz="5600" i="1" dirty="0">
                <a:solidFill>
                  <a:srgbClr val="58585A"/>
                </a:solidFill>
              </a:rPr>
              <a:t>betreft tevens de ruimten in de directe omgeving van het ziekenhuis (bijvoorbeeld: terrassen met terrasmeubilair of ruimte voor </a:t>
            </a:r>
            <a:r>
              <a:rPr lang="nl-NL" sz="5600" i="1" dirty="0" smtClean="0">
                <a:solidFill>
                  <a:srgbClr val="58585A"/>
                </a:solidFill>
              </a:rPr>
              <a:t>de ingang </a:t>
            </a:r>
            <a:r>
              <a:rPr lang="nl-NL" sz="5600" i="1" dirty="0">
                <a:solidFill>
                  <a:srgbClr val="58585A"/>
                </a:solidFill>
              </a:rPr>
              <a:t>en </a:t>
            </a:r>
            <a:r>
              <a:rPr lang="nl-NL" sz="5600" i="1" dirty="0" smtClean="0">
                <a:solidFill>
                  <a:srgbClr val="58585A"/>
                </a:solidFill>
              </a:rPr>
              <a:t>de parkeerplaats</a:t>
            </a:r>
            <a:r>
              <a:rPr lang="nl-NL" sz="5600" i="1" dirty="0">
                <a:solidFill>
                  <a:srgbClr val="58585A"/>
                </a:solidFill>
              </a:rPr>
              <a:t>).</a:t>
            </a:r>
          </a:p>
          <a:p>
            <a:endParaRPr lang="nl-NL" dirty="0"/>
          </a:p>
        </p:txBody>
      </p:sp>
      <p:sp>
        <p:nvSpPr>
          <p:cNvPr id="5" name="Tijdelijke aanduiding voor dianummer 4"/>
          <p:cNvSpPr>
            <a:spLocks noGrp="1"/>
          </p:cNvSpPr>
          <p:nvPr>
            <p:ph type="sldNum" sz="quarter" idx="12"/>
          </p:nvPr>
        </p:nvSpPr>
        <p:spPr/>
        <p:txBody>
          <a:bodyPr/>
          <a:lstStyle/>
          <a:p>
            <a:fld id="{6113E31D-E2AB-40D1-8B51-AFA5AFEF393A}" type="slidenum">
              <a:rPr lang="en-US" smtClean="0"/>
              <a:t>5</a:t>
            </a:fld>
            <a:endParaRPr lang="en-US" dirty="0"/>
          </a:p>
        </p:txBody>
      </p:sp>
      <p:sp>
        <p:nvSpPr>
          <p:cNvPr id="4" name="Rechthoek 3"/>
          <p:cNvSpPr/>
          <p:nvPr/>
        </p:nvSpPr>
        <p:spPr>
          <a:xfrm>
            <a:off x="1210492" y="2136339"/>
            <a:ext cx="1846217" cy="1938992"/>
          </a:xfrm>
          <a:prstGeom prst="rect">
            <a:avLst/>
          </a:prstGeom>
        </p:spPr>
        <p:txBody>
          <a:bodyPr wrap="square">
            <a:spAutoFit/>
          </a:bodyPr>
          <a:lstStyle/>
          <a:p>
            <a:r>
              <a:rPr lang="nl-NL" sz="1200" dirty="0"/>
              <a:t>Voorwoord</a:t>
            </a:r>
            <a:r>
              <a:rPr lang="nl-NL" sz="1200" dirty="0">
                <a:solidFill>
                  <a:srgbClr val="0070C0"/>
                </a:solidFill>
              </a:rPr>
              <a:t> </a:t>
            </a:r>
            <a:r>
              <a:rPr lang="nl-NL" sz="1200" dirty="0"/>
              <a:t/>
            </a:r>
            <a:br>
              <a:rPr lang="nl-NL" sz="1200" dirty="0"/>
            </a:br>
            <a:r>
              <a:rPr lang="nl-NL" sz="1200" dirty="0"/>
              <a:t>Kunst in  het DLZ</a:t>
            </a:r>
          </a:p>
          <a:p>
            <a:r>
              <a:rPr lang="nl-NL" sz="1200" b="1" dirty="0">
                <a:solidFill>
                  <a:srgbClr val="0070C0"/>
                </a:solidFill>
              </a:rPr>
              <a:t>Uitgangspunten</a:t>
            </a:r>
          </a:p>
          <a:p>
            <a:r>
              <a:rPr lang="nl-NL" sz="1200" dirty="0"/>
              <a:t>Samenstelling commissie</a:t>
            </a:r>
          </a:p>
          <a:p>
            <a:r>
              <a:rPr lang="nl-NL" sz="1200" dirty="0"/>
              <a:t>Samenwerkingsverbanden</a:t>
            </a:r>
          </a:p>
          <a:p>
            <a:r>
              <a:rPr lang="nl-NL" sz="1200" dirty="0"/>
              <a:t>Exposities</a:t>
            </a:r>
          </a:p>
          <a:p>
            <a:r>
              <a:rPr lang="nl-NL" sz="1200" dirty="0" smtClean="0"/>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dirty="0"/>
              <a:t>Terugkijken en vooruitblik</a:t>
            </a:r>
          </a:p>
          <a:p>
            <a:r>
              <a:rPr lang="nl-NL" sz="1200" dirty="0"/>
              <a:t>Feiten en cijfers</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663" y="4176218"/>
            <a:ext cx="1957330" cy="1569759"/>
          </a:xfrm>
          <a:prstGeom prst="rect">
            <a:avLst/>
          </a:prstGeom>
        </p:spPr>
      </p:pic>
    </p:spTree>
    <p:extLst>
      <p:ext uri="{BB962C8B-B14F-4D97-AF65-F5344CB8AC3E}">
        <p14:creationId xmlns:p14="http://schemas.microsoft.com/office/powerpoint/2010/main" val="3668494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Samenstelling commissie</a:t>
            </a:r>
            <a:endParaRPr lang="nl-NL" b="1" dirty="0">
              <a:solidFill>
                <a:srgbClr val="0070C0"/>
              </a:solidFill>
            </a:endParaRPr>
          </a:p>
        </p:txBody>
      </p:sp>
      <p:sp>
        <p:nvSpPr>
          <p:cNvPr id="3" name="Tijdelijke aanduiding voor inhoud 2"/>
          <p:cNvSpPr>
            <a:spLocks noGrp="1"/>
          </p:cNvSpPr>
          <p:nvPr>
            <p:ph idx="1"/>
          </p:nvPr>
        </p:nvSpPr>
        <p:spPr>
          <a:xfrm>
            <a:off x="3094247" y="1848519"/>
            <a:ext cx="4525753" cy="4023360"/>
          </a:xfrm>
        </p:spPr>
        <p:txBody>
          <a:bodyPr>
            <a:normAutofit/>
          </a:bodyPr>
          <a:lstStyle/>
          <a:p>
            <a:r>
              <a:rPr lang="nl-NL" sz="1400" dirty="0">
                <a:solidFill>
                  <a:srgbClr val="58585A"/>
                </a:solidFill>
              </a:rPr>
              <a:t>De samenstelling van de kunstcommissie is erop gericht om enerzijds een representatieve afspiegeling te zijn van de medewerkers van het Dijklander Ziekenhuis, zodat draagvlak voor de visie van de commissie Kunst &amp; Omgeving wordt geborgd. Anderzijds is een aantal vertegenwoordigers aanwezig die via hun dagelijkse werkzaamheden en taken de visie van de commissie bewaken</a:t>
            </a:r>
            <a:r>
              <a:rPr lang="nl-NL" sz="1200" dirty="0" smtClean="0">
                <a:solidFill>
                  <a:srgbClr val="58585A"/>
                </a:solidFill>
              </a:rPr>
              <a:t>.</a:t>
            </a:r>
          </a:p>
          <a:p>
            <a:r>
              <a:rPr lang="nl-NL" sz="1400" dirty="0" smtClean="0">
                <a:solidFill>
                  <a:srgbClr val="58585A"/>
                </a:solidFill>
              </a:rPr>
              <a:t>Just van Heems, sinds 2004 lid van de commissie heeft een baan buiten het Ziekenhuis gevonden en neemt om die reden afscheid van de commissie</a:t>
            </a:r>
            <a:r>
              <a:rPr lang="nl-NL" sz="1200" dirty="0" smtClean="0">
                <a:solidFill>
                  <a:srgbClr val="58585A"/>
                </a:solidFill>
              </a:rPr>
              <a:t>.</a:t>
            </a:r>
            <a:endParaRPr lang="nl-NL" sz="1200" dirty="0">
              <a:solidFill>
                <a:srgbClr val="58585A"/>
              </a:solidFill>
            </a:endParaRPr>
          </a:p>
          <a:p>
            <a:endParaRPr lang="nl-NL" sz="1200" dirty="0"/>
          </a:p>
        </p:txBody>
      </p:sp>
      <p:sp>
        <p:nvSpPr>
          <p:cNvPr id="6" name="Rechthoek 5"/>
          <p:cNvSpPr/>
          <p:nvPr/>
        </p:nvSpPr>
        <p:spPr>
          <a:xfrm>
            <a:off x="8087116" y="1902788"/>
            <a:ext cx="3815255" cy="2446824"/>
          </a:xfrm>
          <a:prstGeom prst="rect">
            <a:avLst/>
          </a:prstGeom>
        </p:spPr>
        <p:txBody>
          <a:bodyPr wrap="square">
            <a:spAutoFit/>
          </a:bodyPr>
          <a:lstStyle/>
          <a:p>
            <a:r>
              <a:rPr lang="nl-NL" sz="1200" dirty="0">
                <a:solidFill>
                  <a:srgbClr val="A5A5A5"/>
                </a:solidFill>
                <a:latin typeface="CIDFont+F2" charset="0"/>
              </a:rPr>
              <a:t>Leden </a:t>
            </a:r>
            <a:endParaRPr lang="nl-NL" sz="1200" dirty="0"/>
          </a:p>
          <a:p>
            <a:r>
              <a:rPr lang="nl-NL" sz="1200" dirty="0">
                <a:latin typeface="Calibri" panose="020F0502020204030204" pitchFamily="34" charset="0"/>
              </a:rPr>
              <a:t>Ria </a:t>
            </a:r>
            <a:r>
              <a:rPr lang="nl-NL" sz="1200" dirty="0" smtClean="0">
                <a:latin typeface="Calibri" panose="020F0502020204030204" pitchFamily="34" charset="0"/>
              </a:rPr>
              <a:t>Bakker, kunstcoördinator</a:t>
            </a:r>
            <a:endParaRPr lang="nl-NL" sz="1200" dirty="0">
              <a:latin typeface="Calibri" panose="020F0502020204030204" pitchFamily="34" charset="0"/>
            </a:endParaRPr>
          </a:p>
          <a:p>
            <a:r>
              <a:rPr lang="nl-NL" sz="1200" dirty="0">
                <a:latin typeface="Calibri" panose="020F0502020204030204" pitchFamily="34" charset="0"/>
              </a:rPr>
              <a:t>Marjolein </a:t>
            </a:r>
            <a:r>
              <a:rPr lang="nl-NL" sz="1200" dirty="0" smtClean="0">
                <a:latin typeface="Calibri" panose="020F0502020204030204" pitchFamily="34" charset="0"/>
              </a:rPr>
              <a:t>Beijne, lid </a:t>
            </a:r>
          </a:p>
          <a:p>
            <a:r>
              <a:rPr lang="nl-NL" sz="1200" dirty="0" smtClean="0">
                <a:latin typeface="Calibri" panose="020F0502020204030204" pitchFamily="34" charset="0"/>
              </a:rPr>
              <a:t>Anita Engel- Ossenbruggen, notulist</a:t>
            </a:r>
          </a:p>
          <a:p>
            <a:r>
              <a:rPr lang="nl-NL" sz="1200" dirty="0">
                <a:latin typeface="Calibri" panose="020F0502020204030204" pitchFamily="34" charset="0"/>
              </a:rPr>
              <a:t>Jantien Eldert, lid</a:t>
            </a:r>
            <a:br>
              <a:rPr lang="nl-NL" sz="1200" dirty="0">
                <a:latin typeface="Calibri" panose="020F0502020204030204" pitchFamily="34" charset="0"/>
              </a:rPr>
            </a:br>
            <a:r>
              <a:rPr lang="nl-NL" sz="1200" dirty="0" smtClean="0">
                <a:latin typeface="Calibri" panose="020F0502020204030204" pitchFamily="34" charset="0"/>
              </a:rPr>
              <a:t>Just van Heems, lid tot 1-11-2020</a:t>
            </a:r>
          </a:p>
          <a:p>
            <a:r>
              <a:rPr lang="nl-NL" sz="1200" dirty="0" smtClean="0">
                <a:latin typeface="Calibri" panose="020F0502020204030204" pitchFamily="34" charset="0"/>
              </a:rPr>
              <a:t>Guy Ramaekers, lid</a:t>
            </a:r>
          </a:p>
          <a:p>
            <a:r>
              <a:rPr lang="nl-NL" sz="1200" dirty="0">
                <a:latin typeface="Calibri" panose="020F0502020204030204" pitchFamily="34" charset="0"/>
              </a:rPr>
              <a:t>Netty Salentijn, voorzitter </a:t>
            </a:r>
            <a:endParaRPr lang="nl-NL" sz="1200" dirty="0" smtClean="0">
              <a:latin typeface="Calibri" panose="020F0502020204030204" pitchFamily="34" charset="0"/>
            </a:endParaRPr>
          </a:p>
          <a:p>
            <a:r>
              <a:rPr lang="nl-NL" sz="1200" dirty="0" smtClean="0">
                <a:latin typeface="Calibri" panose="020F0502020204030204" pitchFamily="34" charset="0"/>
              </a:rPr>
              <a:t>Thea Vermeulen, lid</a:t>
            </a:r>
          </a:p>
          <a:p>
            <a:r>
              <a:rPr lang="nl-NL" sz="1200" dirty="0" smtClean="0">
                <a:latin typeface="Calibri" panose="020F0502020204030204" pitchFamily="34" charset="0"/>
              </a:rPr>
              <a:t>Jan-Willem </a:t>
            </a:r>
            <a:r>
              <a:rPr lang="nl-NL" sz="1200" dirty="0">
                <a:latin typeface="Calibri" panose="020F0502020204030204" pitchFamily="34" charset="0"/>
              </a:rPr>
              <a:t>de Waart, </a:t>
            </a:r>
            <a:r>
              <a:rPr lang="nl-NL" sz="1200" dirty="0" smtClean="0">
                <a:latin typeface="Calibri" panose="020F0502020204030204" pitchFamily="34" charset="0"/>
              </a:rPr>
              <a:t>lid</a:t>
            </a:r>
          </a:p>
          <a:p>
            <a:r>
              <a:rPr lang="nl-NL" sz="1200" dirty="0" smtClean="0">
                <a:latin typeface="Calibri" panose="020F0502020204030204" pitchFamily="34" charset="0"/>
              </a:rPr>
              <a:t>Maria Vermeulen, lid namens de cliëntenraad</a:t>
            </a:r>
          </a:p>
          <a:p>
            <a:r>
              <a:rPr lang="nl-NL" sz="1200" dirty="0" smtClean="0">
                <a:solidFill>
                  <a:srgbClr val="FF0000"/>
                </a:solidFill>
              </a:rPr>
              <a:t> </a:t>
            </a:r>
            <a:endParaRPr lang="nl-NL" sz="1200" dirty="0">
              <a:solidFill>
                <a:srgbClr val="FF0000"/>
              </a:solidFill>
              <a:latin typeface="Calibri" panose="020F0502020204030204" pitchFamily="34" charset="0"/>
            </a:endParaRPr>
          </a:p>
          <a:p>
            <a:endParaRPr lang="nl-NL" sz="900" dirty="0">
              <a:effectLst/>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04" y="252206"/>
            <a:ext cx="2905125" cy="752475"/>
          </a:xfrm>
          <a:prstGeom prst="rect">
            <a:avLst/>
          </a:prstGeom>
        </p:spPr>
      </p:pic>
      <p:sp>
        <p:nvSpPr>
          <p:cNvPr id="5" name="Rechthoek 4"/>
          <p:cNvSpPr/>
          <p:nvPr/>
        </p:nvSpPr>
        <p:spPr>
          <a:xfrm>
            <a:off x="1097280" y="1876869"/>
            <a:ext cx="1996967" cy="2123658"/>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b="1" dirty="0" smtClean="0">
                <a:solidFill>
                  <a:srgbClr val="0070C0"/>
                </a:solidFill>
              </a:rPr>
              <a:t>Samenstelling commissie</a:t>
            </a:r>
            <a:endParaRPr lang="nl-NL" sz="1200" b="1" dirty="0">
              <a:solidFill>
                <a:srgbClr val="0070C0"/>
              </a:solidFill>
            </a:endParaRPr>
          </a:p>
          <a:p>
            <a:r>
              <a:rPr lang="nl-NL" sz="1200" dirty="0"/>
              <a:t>Samenwerkingsverbanden</a:t>
            </a:r>
          </a:p>
          <a:p>
            <a:r>
              <a:rPr lang="nl-NL" sz="1200" dirty="0"/>
              <a:t>Exposities</a:t>
            </a:r>
          </a:p>
          <a:p>
            <a:r>
              <a:rPr lang="nl-NL" sz="1200" dirty="0" smtClean="0"/>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dirty="0"/>
              <a:t>Terugkijken en vooruitblik</a:t>
            </a:r>
          </a:p>
          <a:p>
            <a:r>
              <a:rPr lang="nl-NL" sz="1200" dirty="0"/>
              <a:t>Feiten en cijfers</a:t>
            </a:r>
          </a:p>
          <a:p>
            <a:endParaRPr lang="nl-NL" sz="1200" dirty="0"/>
          </a:p>
        </p:txBody>
      </p:sp>
      <p:sp>
        <p:nvSpPr>
          <p:cNvPr id="4" name="Tijdelijke aanduiding voor dianummer 3"/>
          <p:cNvSpPr>
            <a:spLocks noGrp="1"/>
          </p:cNvSpPr>
          <p:nvPr>
            <p:ph type="sldNum" sz="quarter" idx="12"/>
          </p:nvPr>
        </p:nvSpPr>
        <p:spPr/>
        <p:txBody>
          <a:bodyPr/>
          <a:lstStyle/>
          <a:p>
            <a:fld id="{6113E31D-E2AB-40D1-8B51-AFA5AFEF393A}" type="slidenum">
              <a:rPr lang="en-US" smtClean="0"/>
              <a:t>6</a:t>
            </a:fld>
            <a:endParaRPr lang="en-US"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860199"/>
            <a:ext cx="1764192" cy="2352256"/>
          </a:xfrm>
          <a:prstGeom prst="rect">
            <a:avLst/>
          </a:prstGeom>
        </p:spPr>
      </p:pic>
    </p:spTree>
    <p:extLst>
      <p:ext uri="{BB962C8B-B14F-4D97-AF65-F5344CB8AC3E}">
        <p14:creationId xmlns:p14="http://schemas.microsoft.com/office/powerpoint/2010/main" val="30299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Samenwerkingsverbanden</a:t>
            </a:r>
            <a:endParaRPr lang="nl-NL" b="1" dirty="0">
              <a:solidFill>
                <a:srgbClr val="0070C0"/>
              </a:solidFill>
            </a:endParaRPr>
          </a:p>
        </p:txBody>
      </p:sp>
      <p:sp>
        <p:nvSpPr>
          <p:cNvPr id="3" name="Tijdelijke aanduiding voor inhoud 2"/>
          <p:cNvSpPr>
            <a:spLocks noGrp="1"/>
          </p:cNvSpPr>
          <p:nvPr>
            <p:ph idx="1"/>
          </p:nvPr>
        </p:nvSpPr>
        <p:spPr>
          <a:xfrm>
            <a:off x="3094247" y="1848519"/>
            <a:ext cx="4752176" cy="1967342"/>
          </a:xfrm>
        </p:spPr>
        <p:txBody>
          <a:bodyPr>
            <a:normAutofit/>
          </a:bodyPr>
          <a:lstStyle/>
          <a:p>
            <a:r>
              <a:rPr lang="nl-NL" sz="1400" dirty="0">
                <a:solidFill>
                  <a:srgbClr val="58585A"/>
                </a:solidFill>
              </a:rPr>
              <a:t>De commissie Kunst &amp; Omgeving heeft verschillende langdurende samenwerkingsverbanden die een bijdrage leveren aan de uitstraling van het ziekenhuis zoals de commissie Kunst &amp; Omgeving  bedoeld</a:t>
            </a:r>
            <a:r>
              <a:rPr lang="nl-NL" sz="1400" dirty="0" smtClean="0">
                <a:solidFill>
                  <a:srgbClr val="58585A"/>
                </a:solidFill>
              </a:rPr>
              <a:t>.</a:t>
            </a:r>
          </a:p>
          <a:p>
            <a:r>
              <a:rPr lang="nl-NL" sz="1400" dirty="0" smtClean="0">
                <a:solidFill>
                  <a:srgbClr val="58585A"/>
                </a:solidFill>
              </a:rPr>
              <a:t>In 2020 was er een kortdurende samenwerking met het comité 40-45 Hoorn en het Comité Historisch Purmerend </a:t>
            </a:r>
            <a:endParaRPr lang="nl-NL" sz="1400" dirty="0">
              <a:solidFill>
                <a:srgbClr val="58585A"/>
              </a:solidFill>
            </a:endParaRPr>
          </a:p>
          <a:p>
            <a:endParaRPr lang="nl-NL" sz="1400" dirty="0"/>
          </a:p>
        </p:txBody>
      </p:sp>
      <p:sp>
        <p:nvSpPr>
          <p:cNvPr id="6" name="Rechthoek 5"/>
          <p:cNvSpPr/>
          <p:nvPr/>
        </p:nvSpPr>
        <p:spPr>
          <a:xfrm>
            <a:off x="8087116" y="1848519"/>
            <a:ext cx="3815255" cy="2939266"/>
          </a:xfrm>
          <a:prstGeom prst="rect">
            <a:avLst/>
          </a:prstGeom>
        </p:spPr>
        <p:txBody>
          <a:bodyPr wrap="square">
            <a:spAutoFit/>
          </a:bodyPr>
          <a:lstStyle/>
          <a:p>
            <a:r>
              <a:rPr lang="nl-NL" sz="1200" dirty="0" smtClean="0">
                <a:solidFill>
                  <a:srgbClr val="A5A5A5"/>
                </a:solidFill>
                <a:latin typeface="CIDFont+F2" charset="0"/>
              </a:rPr>
              <a:t>Verbanden </a:t>
            </a:r>
            <a:endParaRPr lang="nl-NL" sz="1200" dirty="0"/>
          </a:p>
          <a:p>
            <a:r>
              <a:rPr lang="nl-NL" sz="1400" dirty="0" smtClean="0"/>
              <a:t>Kunstenaarsvereniging </a:t>
            </a:r>
            <a:r>
              <a:rPr lang="nl-NL" sz="1400" dirty="0"/>
              <a:t>Hoorn en omstreken De Boterhal</a:t>
            </a:r>
          </a:p>
          <a:p>
            <a:r>
              <a:rPr lang="nl-NL" sz="1400" dirty="0"/>
              <a:t>Dichterskring Waterland</a:t>
            </a:r>
          </a:p>
          <a:p>
            <a:r>
              <a:rPr lang="nl-NL" sz="1400" dirty="0"/>
              <a:t>Fotogroep De Purmer</a:t>
            </a:r>
          </a:p>
          <a:p>
            <a:r>
              <a:rPr lang="nl-NL" sz="1400" dirty="0"/>
              <a:t>Fotowerkgroep Hoorn</a:t>
            </a:r>
          </a:p>
          <a:p>
            <a:r>
              <a:rPr lang="nl-NL" sz="1400" dirty="0"/>
              <a:t>Gemeente Hoorn</a:t>
            </a:r>
          </a:p>
          <a:p>
            <a:r>
              <a:rPr lang="nl-NL" sz="1400" dirty="0"/>
              <a:t>Helma </a:t>
            </a:r>
            <a:r>
              <a:rPr lang="nl-NL" sz="1400" dirty="0" err="1"/>
              <a:t>Kleinwee</a:t>
            </a:r>
            <a:endParaRPr lang="nl-NL" sz="1400" dirty="0"/>
          </a:p>
          <a:p>
            <a:r>
              <a:rPr lang="nl-NL" sz="1400" dirty="0"/>
              <a:t>Ineke ten </a:t>
            </a:r>
            <a:r>
              <a:rPr lang="nl-NL" sz="1400" dirty="0" err="1"/>
              <a:t>Kaate</a:t>
            </a:r>
            <a:endParaRPr lang="nl-NL" sz="1400" dirty="0"/>
          </a:p>
          <a:p>
            <a:r>
              <a:rPr lang="nl-NL" sz="1400" dirty="0"/>
              <a:t>Museum Waterland</a:t>
            </a:r>
          </a:p>
          <a:p>
            <a:r>
              <a:rPr lang="nl-NL" sz="1400" dirty="0"/>
              <a:t>Vitrinecommissie Hoorn</a:t>
            </a:r>
          </a:p>
          <a:p>
            <a:endParaRPr lang="nl-NL" sz="1200" dirty="0"/>
          </a:p>
          <a:p>
            <a:endParaRPr lang="nl-NL" sz="1200" dirty="0">
              <a:solidFill>
                <a:srgbClr val="FF0000"/>
              </a:solidFill>
              <a:latin typeface="Calibri" panose="020F0502020204030204" pitchFamily="34" charset="0"/>
            </a:endParaRPr>
          </a:p>
          <a:p>
            <a:endParaRPr lang="nl-NL" sz="900" dirty="0">
              <a:effectLst/>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04" y="252206"/>
            <a:ext cx="2905125" cy="752475"/>
          </a:xfrm>
          <a:prstGeom prst="rect">
            <a:avLst/>
          </a:prstGeom>
        </p:spPr>
      </p:pic>
      <p:sp>
        <p:nvSpPr>
          <p:cNvPr id="5" name="Rechthoek 4"/>
          <p:cNvSpPr/>
          <p:nvPr/>
        </p:nvSpPr>
        <p:spPr>
          <a:xfrm>
            <a:off x="1097280" y="1876869"/>
            <a:ext cx="1996967" cy="2123658"/>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dirty="0"/>
              <a:t>Samenstelling commissie</a:t>
            </a:r>
          </a:p>
          <a:p>
            <a:r>
              <a:rPr lang="nl-NL" sz="1200" b="1" dirty="0">
                <a:solidFill>
                  <a:srgbClr val="0070C0"/>
                </a:solidFill>
              </a:rPr>
              <a:t>Samenwerkingsverbanden</a:t>
            </a:r>
          </a:p>
          <a:p>
            <a:r>
              <a:rPr lang="nl-NL" sz="1200" dirty="0"/>
              <a:t>Exposities</a:t>
            </a:r>
          </a:p>
          <a:p>
            <a:r>
              <a:rPr lang="nl-NL" sz="1200" dirty="0" smtClean="0"/>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dirty="0"/>
              <a:t>Terugkijken en vooruitblik</a:t>
            </a:r>
          </a:p>
          <a:p>
            <a:r>
              <a:rPr lang="nl-NL" sz="1200" dirty="0"/>
              <a:t>Feiten en cijfers</a:t>
            </a:r>
          </a:p>
          <a:p>
            <a:endParaRPr lang="nl-NL" sz="1200" dirty="0"/>
          </a:p>
        </p:txBody>
      </p:sp>
      <p:sp>
        <p:nvSpPr>
          <p:cNvPr id="4" name="Tijdelijke aanduiding voor dianummer 3"/>
          <p:cNvSpPr>
            <a:spLocks noGrp="1"/>
          </p:cNvSpPr>
          <p:nvPr>
            <p:ph type="sldNum" sz="quarter" idx="12"/>
          </p:nvPr>
        </p:nvSpPr>
        <p:spPr/>
        <p:txBody>
          <a:bodyPr/>
          <a:lstStyle/>
          <a:p>
            <a:fld id="{6113E31D-E2AB-40D1-8B51-AFA5AFEF393A}" type="slidenum">
              <a:rPr lang="en-US" smtClean="0"/>
              <a:t>7</a:t>
            </a:fld>
            <a:endParaRPr lang="en-US" dirty="0"/>
          </a:p>
        </p:txBody>
      </p:sp>
      <p:pic>
        <p:nvPicPr>
          <p:cNvPr id="12" name="Afbeelding 11" descr="C:\Users\SALENN01\AppData\Local\Microsoft\Windows\INetCache\Content.Word\20200714_1405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247" y="3624549"/>
            <a:ext cx="4752176" cy="2655352"/>
          </a:xfrm>
          <a:prstGeom prst="rect">
            <a:avLst/>
          </a:prstGeom>
          <a:noFill/>
          <a:ln>
            <a:noFill/>
          </a:ln>
        </p:spPr>
      </p:pic>
    </p:spTree>
    <p:extLst>
      <p:ext uri="{BB962C8B-B14F-4D97-AF65-F5344CB8AC3E}">
        <p14:creationId xmlns:p14="http://schemas.microsoft.com/office/powerpoint/2010/main" val="2653147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b="1" dirty="0" smtClean="0">
                <a:solidFill>
                  <a:srgbClr val="0070C0"/>
                </a:solidFill>
              </a:rPr>
              <a:t>Exposities </a:t>
            </a:r>
            <a:endParaRPr lang="nl-NL" b="1" dirty="0">
              <a:solidFill>
                <a:srgbClr val="0070C0"/>
              </a:solidFill>
            </a:endParaRPr>
          </a:p>
        </p:txBody>
      </p:sp>
      <p:sp>
        <p:nvSpPr>
          <p:cNvPr id="6" name="Tijdelijke aanduiding voor inhoud 5"/>
          <p:cNvSpPr>
            <a:spLocks noGrp="1"/>
          </p:cNvSpPr>
          <p:nvPr>
            <p:ph idx="1"/>
          </p:nvPr>
        </p:nvSpPr>
        <p:spPr>
          <a:xfrm>
            <a:off x="3274423" y="1845734"/>
            <a:ext cx="7881257" cy="4023360"/>
          </a:xfrm>
        </p:spPr>
        <p:txBody>
          <a:bodyPr>
            <a:normAutofit/>
          </a:bodyPr>
          <a:lstStyle/>
          <a:p>
            <a:r>
              <a:rPr lang="nl-NL" sz="1400" dirty="0" smtClean="0"/>
              <a:t>In 2020 zijn op locatie Hoorn een paar exposities gehouden, zowel in de Galerie met de Boterhal als in de gang op de begane grond naar de oudbouw alsmede ook op de 1</a:t>
            </a:r>
            <a:r>
              <a:rPr lang="nl-NL" sz="1400" baseline="30000" dirty="0" smtClean="0"/>
              <a:t>ste</a:t>
            </a:r>
            <a:r>
              <a:rPr lang="nl-NL" sz="1400" dirty="0" smtClean="0"/>
              <a:t> verdieping richting de oudbouw. Vanaf maart stopte de exposities vanwege Corona.</a:t>
            </a:r>
          </a:p>
          <a:p>
            <a:r>
              <a:rPr lang="nl-NL" sz="1400" dirty="0" smtClean="0"/>
              <a:t>De fotoclub De Purmer wisselt op locatie Purmerend normaliter 3x per jaar hun expositie op de begane grond in de tussengang naar de SEH. Ook dit was vanaf maart niet meer mogelijk.</a:t>
            </a:r>
          </a:p>
          <a:p>
            <a:r>
              <a:rPr lang="nl-NL" sz="1400" dirty="0" smtClean="0"/>
              <a:t>De Dichterskring dicht sinds 10 jaar eens per jaar op een aangedragen thema van de commissie. Deze gedichten hangen in de centrale hal van de 3 locaties en worden 3x per jaar gewisseld. Dit jaar hebben we de gedichten diverse malen onder de aandacht gebracht op intranet. Omdat ook de wisseling niet meer toegestaan was.</a:t>
            </a:r>
          </a:p>
          <a:p>
            <a:r>
              <a:rPr lang="nl-NL" sz="1400" dirty="0"/>
              <a:t>De commissie Kunst &amp; Omgeving beoordeelt de expositieverzoeken en streeft naar kwaliteit en diversiteit en bepaalt de locatie. Het is de bedoeling dat naast professioneel werkende kunstenaars ook ontluikend talent, o.a. medewerkers, een mogelijkheid krijgen om in het ziekenhuis te exposeren.</a:t>
            </a:r>
          </a:p>
          <a:p>
            <a:endParaRPr lang="nl-NL" sz="1400" dirty="0" smtClean="0"/>
          </a:p>
          <a:p>
            <a:endParaRPr lang="nl-NL" sz="1400" dirty="0"/>
          </a:p>
          <a:p>
            <a:endParaRPr lang="nl-NL" sz="1400" dirty="0"/>
          </a:p>
          <a:p>
            <a:endParaRPr lang="nl-NL" sz="1400" dirty="0"/>
          </a:p>
        </p:txBody>
      </p:sp>
      <p:sp>
        <p:nvSpPr>
          <p:cNvPr id="2" name="Rechthoek 1"/>
          <p:cNvSpPr/>
          <p:nvPr/>
        </p:nvSpPr>
        <p:spPr>
          <a:xfrm>
            <a:off x="1097281" y="1845734"/>
            <a:ext cx="1828800" cy="1938992"/>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dirty="0"/>
              <a:t>Samenstelling commissie</a:t>
            </a:r>
          </a:p>
          <a:p>
            <a:r>
              <a:rPr lang="nl-NL" sz="1200" dirty="0"/>
              <a:t>Samenwerkingsverbanden</a:t>
            </a:r>
          </a:p>
          <a:p>
            <a:r>
              <a:rPr lang="nl-NL" sz="1200" b="1" dirty="0">
                <a:solidFill>
                  <a:srgbClr val="0070C0"/>
                </a:solidFill>
              </a:rPr>
              <a:t>Exposities</a:t>
            </a:r>
          </a:p>
          <a:p>
            <a:r>
              <a:rPr lang="nl-NL" sz="1200" dirty="0" smtClean="0"/>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dirty="0"/>
              <a:t>Terugkijken en vooruitblik</a:t>
            </a:r>
          </a:p>
          <a:p>
            <a:r>
              <a:rPr lang="nl-NL" sz="1200" dirty="0"/>
              <a:t>Feiten en cijfers</a:t>
            </a:r>
          </a:p>
        </p:txBody>
      </p:sp>
      <p:sp>
        <p:nvSpPr>
          <p:cNvPr id="3" name="Tijdelijke aanduiding voor dianummer 2"/>
          <p:cNvSpPr>
            <a:spLocks noGrp="1"/>
          </p:cNvSpPr>
          <p:nvPr>
            <p:ph type="sldNum" sz="quarter" idx="12"/>
          </p:nvPr>
        </p:nvSpPr>
        <p:spPr/>
        <p:txBody>
          <a:bodyPr/>
          <a:lstStyle/>
          <a:p>
            <a:fld id="{6113E31D-E2AB-40D1-8B51-AFA5AFEF393A}" type="slidenum">
              <a:rPr lang="en-US" smtClean="0"/>
              <a:t>8</a:t>
            </a:fld>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73" y="4560982"/>
            <a:ext cx="1846918" cy="1603457"/>
          </a:xfrm>
          <a:prstGeom prst="rect">
            <a:avLst/>
          </a:prstGeom>
        </p:spPr>
      </p:pic>
    </p:spTree>
    <p:extLst>
      <p:ext uri="{BB962C8B-B14F-4D97-AF65-F5344CB8AC3E}">
        <p14:creationId xmlns:p14="http://schemas.microsoft.com/office/powerpoint/2010/main" val="1844218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75 jaar bevrijding</a:t>
            </a:r>
            <a:endParaRPr lang="nl-NL" b="1" dirty="0">
              <a:solidFill>
                <a:srgbClr val="0070C0"/>
              </a:solidFill>
            </a:endParaRPr>
          </a:p>
        </p:txBody>
      </p:sp>
      <p:sp>
        <p:nvSpPr>
          <p:cNvPr id="3" name="Tijdelijke aanduiding voor inhoud 2"/>
          <p:cNvSpPr>
            <a:spLocks noGrp="1"/>
          </p:cNvSpPr>
          <p:nvPr>
            <p:ph idx="1"/>
          </p:nvPr>
        </p:nvSpPr>
        <p:spPr>
          <a:xfrm>
            <a:off x="3019722" y="1880942"/>
            <a:ext cx="8126437" cy="4023360"/>
          </a:xfrm>
        </p:spPr>
        <p:txBody>
          <a:bodyPr>
            <a:normAutofit/>
          </a:bodyPr>
          <a:lstStyle/>
          <a:p>
            <a:pPr marL="0" indent="0">
              <a:buNone/>
            </a:pPr>
            <a:r>
              <a:rPr lang="nl-NL" sz="1400" dirty="0" smtClean="0"/>
              <a:t/>
            </a:r>
            <a:br>
              <a:rPr lang="nl-NL" sz="1400" dirty="0" smtClean="0"/>
            </a:br>
            <a:endParaRPr lang="nl-NL" sz="1400" dirty="0" smtClean="0"/>
          </a:p>
          <a:p>
            <a:pPr marL="0" indent="0">
              <a:buNone/>
            </a:pPr>
            <a:endParaRPr lang="nl-NL" sz="1400" dirty="0" smtClean="0"/>
          </a:p>
          <a:p>
            <a:pPr marL="0" indent="0">
              <a:buNone/>
            </a:pPr>
            <a:endParaRPr lang="nl-NL" sz="1400" dirty="0" smtClean="0"/>
          </a:p>
          <a:p>
            <a:pPr marL="0" indent="0">
              <a:buNone/>
            </a:pPr>
            <a:endParaRPr lang="nl-NL" sz="1400" dirty="0" smtClean="0"/>
          </a:p>
          <a:p>
            <a:pPr marL="0" indent="0">
              <a:buNone/>
            </a:pPr>
            <a:endParaRPr lang="nl-NL" sz="1400" dirty="0" smtClean="0"/>
          </a:p>
        </p:txBody>
      </p:sp>
      <p:sp>
        <p:nvSpPr>
          <p:cNvPr id="4" name="Rechthoek 3"/>
          <p:cNvSpPr/>
          <p:nvPr/>
        </p:nvSpPr>
        <p:spPr>
          <a:xfrm>
            <a:off x="1097280" y="1880942"/>
            <a:ext cx="1931963" cy="2123658"/>
          </a:xfrm>
          <a:prstGeom prst="rect">
            <a:avLst/>
          </a:prstGeom>
        </p:spPr>
        <p:txBody>
          <a:bodyPr wrap="square">
            <a:spAutoFit/>
          </a:bodyPr>
          <a:lstStyle/>
          <a:p>
            <a:r>
              <a:rPr lang="nl-NL" sz="1200" dirty="0"/>
              <a:t>Voorwoord </a:t>
            </a:r>
            <a:br>
              <a:rPr lang="nl-NL" sz="1200" dirty="0"/>
            </a:br>
            <a:r>
              <a:rPr lang="nl-NL" sz="1200" dirty="0"/>
              <a:t>Kunst in  het DLZ</a:t>
            </a:r>
          </a:p>
          <a:p>
            <a:r>
              <a:rPr lang="nl-NL" sz="1200" dirty="0"/>
              <a:t>Uitgangspunten</a:t>
            </a:r>
          </a:p>
          <a:p>
            <a:r>
              <a:rPr lang="nl-NL" sz="1200" dirty="0"/>
              <a:t>Samenstelling commissie</a:t>
            </a:r>
          </a:p>
          <a:p>
            <a:r>
              <a:rPr lang="nl-NL" sz="1200" dirty="0"/>
              <a:t>Samenwerkingsverbanden</a:t>
            </a:r>
          </a:p>
          <a:p>
            <a:r>
              <a:rPr lang="nl-NL" sz="1200" dirty="0"/>
              <a:t>Exposities</a:t>
            </a:r>
          </a:p>
          <a:p>
            <a:r>
              <a:rPr lang="nl-NL" sz="1200" b="1" dirty="0" smtClean="0">
                <a:solidFill>
                  <a:srgbClr val="0070C0"/>
                </a:solidFill>
              </a:rPr>
              <a:t>75 jaar bevrijding</a:t>
            </a:r>
          </a:p>
          <a:p>
            <a:r>
              <a:rPr lang="nl-NL" sz="1200" dirty="0" err="1" smtClean="0"/>
              <a:t>Odile</a:t>
            </a:r>
            <a:r>
              <a:rPr lang="nl-NL" sz="1200" dirty="0" smtClean="0"/>
              <a:t> </a:t>
            </a:r>
            <a:r>
              <a:rPr lang="nl-NL" sz="1200" dirty="0" err="1" smtClean="0"/>
              <a:t>Moereels</a:t>
            </a:r>
            <a:r>
              <a:rPr lang="nl-NL" sz="1200" dirty="0"/>
              <a:t/>
            </a:r>
            <a:br>
              <a:rPr lang="nl-NL" sz="1200" dirty="0"/>
            </a:br>
            <a:r>
              <a:rPr lang="nl-NL" sz="1200" dirty="0"/>
              <a:t>Terugkijken en vooruitblik</a:t>
            </a:r>
          </a:p>
          <a:p>
            <a:r>
              <a:rPr lang="nl-NL" sz="1200" dirty="0"/>
              <a:t>Feiten en cijfers</a:t>
            </a:r>
          </a:p>
          <a:p>
            <a:endParaRPr lang="nl-NL" sz="12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04" y="252206"/>
            <a:ext cx="2905125" cy="752475"/>
          </a:xfrm>
          <a:prstGeom prst="rect">
            <a:avLst/>
          </a:prstGeom>
        </p:spPr>
      </p:pic>
      <p:sp>
        <p:nvSpPr>
          <p:cNvPr id="7" name="Rechthoek 6"/>
          <p:cNvSpPr/>
          <p:nvPr/>
        </p:nvSpPr>
        <p:spPr>
          <a:xfrm>
            <a:off x="3317965" y="1959429"/>
            <a:ext cx="2664193" cy="3293209"/>
          </a:xfrm>
          <a:prstGeom prst="rect">
            <a:avLst/>
          </a:prstGeom>
        </p:spPr>
        <p:txBody>
          <a:bodyPr wrap="square">
            <a:spAutoFit/>
          </a:bodyPr>
          <a:lstStyle/>
          <a:p>
            <a:r>
              <a:rPr lang="nl-NL" sz="1400" dirty="0" smtClean="0">
                <a:solidFill>
                  <a:schemeClr val="tx1">
                    <a:lumMod val="65000"/>
                    <a:lumOff val="35000"/>
                  </a:schemeClr>
                </a:solidFill>
              </a:rPr>
              <a:t>In 2020 is het 75 jaar geleden dat Nederland werd bevrijd.</a:t>
            </a:r>
          </a:p>
          <a:p>
            <a:r>
              <a:rPr lang="nl-NL" sz="1400" dirty="0" smtClean="0">
                <a:solidFill>
                  <a:schemeClr val="tx1">
                    <a:lumMod val="65000"/>
                    <a:lumOff val="35000"/>
                  </a:schemeClr>
                </a:solidFill>
              </a:rPr>
              <a:t>Het Dijklander Ziekenhuis had een expositie gepland op beide locaties om dit feit te eren. </a:t>
            </a:r>
          </a:p>
          <a:p>
            <a:r>
              <a:rPr lang="nl-NL" sz="1400" dirty="0" smtClean="0">
                <a:solidFill>
                  <a:schemeClr val="tx1">
                    <a:lumMod val="65000"/>
                    <a:lumOff val="35000"/>
                  </a:schemeClr>
                </a:solidFill>
              </a:rPr>
              <a:t>Vanwege het coronavirus kon de expositie niet doorgaan. </a:t>
            </a:r>
            <a:br>
              <a:rPr lang="nl-NL" sz="1400" dirty="0" smtClean="0">
                <a:solidFill>
                  <a:schemeClr val="tx1">
                    <a:lumMod val="65000"/>
                    <a:lumOff val="35000"/>
                  </a:schemeClr>
                </a:solidFill>
              </a:rPr>
            </a:br>
            <a:r>
              <a:rPr lang="nl-NL" sz="1400" dirty="0" smtClean="0">
                <a:solidFill>
                  <a:schemeClr val="tx1">
                    <a:lumMod val="65000"/>
                    <a:lumOff val="35000"/>
                  </a:schemeClr>
                </a:solidFill>
              </a:rPr>
              <a:t>Via een digitale manier hebben we toch de beelden met u gedeeld. </a:t>
            </a:r>
          </a:p>
          <a:p>
            <a:r>
              <a:rPr lang="nl-NL" sz="1400" dirty="0" smtClean="0">
                <a:solidFill>
                  <a:schemeClr val="tx1">
                    <a:lumMod val="65000"/>
                    <a:lumOff val="35000"/>
                  </a:schemeClr>
                </a:solidFill>
              </a:rPr>
              <a:t>Met dank aan De vereniging historisch Purmerend en Comité 40-45 Hoorn</a:t>
            </a:r>
          </a:p>
          <a:p>
            <a:endParaRPr lang="en-US" sz="1400" dirty="0"/>
          </a:p>
          <a:p>
            <a:endParaRPr lang="nl-NL" sz="1200" dirty="0"/>
          </a:p>
        </p:txBody>
      </p:sp>
      <p:sp>
        <p:nvSpPr>
          <p:cNvPr id="9" name="Tijdelijke aanduiding voor dianummer 8"/>
          <p:cNvSpPr>
            <a:spLocks noGrp="1"/>
          </p:cNvSpPr>
          <p:nvPr>
            <p:ph type="sldNum" sz="quarter" idx="12"/>
          </p:nvPr>
        </p:nvSpPr>
        <p:spPr/>
        <p:txBody>
          <a:bodyPr/>
          <a:lstStyle/>
          <a:p>
            <a:fld id="{6113E31D-E2AB-40D1-8B51-AFA5AFEF393A}" type="slidenum">
              <a:rPr lang="en-US" smtClean="0"/>
              <a:t>9</a:t>
            </a:fld>
            <a:endParaRPr lang="en-US" dirty="0"/>
          </a:p>
        </p:txBody>
      </p:sp>
      <p:pic>
        <p:nvPicPr>
          <p:cNvPr id="10" name="Tijdelijke aanduiding voor inhou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088" y="2148975"/>
            <a:ext cx="4952939" cy="3106071"/>
          </a:xfrm>
          <a:prstGeom prst="rect">
            <a:avLst/>
          </a:prstGeom>
        </p:spPr>
      </p:pic>
    </p:spTree>
    <p:extLst>
      <p:ext uri="{BB962C8B-B14F-4D97-AF65-F5344CB8AC3E}">
        <p14:creationId xmlns:p14="http://schemas.microsoft.com/office/powerpoint/2010/main" val="3574928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2262</TotalTime>
  <Words>1267</Words>
  <Application>Microsoft Office PowerPoint</Application>
  <PresentationFormat>Breedbeeld</PresentationFormat>
  <Paragraphs>181</Paragraphs>
  <Slides>12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Calibri Light</vt:lpstr>
      <vt:lpstr>CIDFont+F2</vt:lpstr>
      <vt:lpstr>Terugblik</vt:lpstr>
      <vt:lpstr>Jaarverslag 2020</vt:lpstr>
      <vt:lpstr>PowerPoint-presentatie</vt:lpstr>
      <vt:lpstr>Voorwoord</vt:lpstr>
      <vt:lpstr>Kunst in het Dijklander Ziekenhuis</vt:lpstr>
      <vt:lpstr>Uitgangspunten Kunst &amp;Omgeving</vt:lpstr>
      <vt:lpstr>Samenstelling commissie</vt:lpstr>
      <vt:lpstr>Samenwerkingsverbanden</vt:lpstr>
      <vt:lpstr>Exposities </vt:lpstr>
      <vt:lpstr>75 jaar bevrijding</vt:lpstr>
      <vt:lpstr>Herdenking verzetsheld Odile Moereels</vt:lpstr>
      <vt:lpstr>Terugkijken en vooruitblik 2020-2021</vt:lpstr>
      <vt:lpstr>Feiten en Cijfers  2020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2018</dc:title>
  <dc:creator>nsalentijn@wlz.nl</dc:creator>
  <cp:lastModifiedBy>Beijne - Muller, Marjolein</cp:lastModifiedBy>
  <cp:revision>162</cp:revision>
  <cp:lastPrinted>2019-03-14T06:28:45Z</cp:lastPrinted>
  <dcterms:created xsi:type="dcterms:W3CDTF">2019-03-11T10:13:05Z</dcterms:created>
  <dcterms:modified xsi:type="dcterms:W3CDTF">2021-03-09T18:38:57Z</dcterms:modified>
</cp:coreProperties>
</file>